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56.xml" ContentType="application/vnd.openxmlformats-officedocument.presentationml.notesSlide+xml"/>
  <Override PartName="/ppt/tags/tag4.xml" ContentType="application/vnd.openxmlformats-officedocument.presentationml.tags+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58.xml" ContentType="application/vnd.openxmlformats-officedocument.presentationml.notesSlide+xml"/>
  <Override PartName="/ppt/tags/tag6.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4xf82IUTYhVEeWeQUKts8Meo7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15288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9" name="Google Shape;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06" name="Google Shape;4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30" name="Google Shape;43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53" name="Google Shape;4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73" name="Google Shape;47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7" name="Google Shape;50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42" name="Google Shape;54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91" name="Google Shape;59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6" name="Google Shape;63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4" name="Google Shape;6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84" name="Google Shape;6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03" name="Google Shape;7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23" name="Google Shape;7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44" name="Google Shape;7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63" name="Google Shape;7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83" name="Google Shape;7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04" name="Google Shape;8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30" name="Google Shape;83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51" name="Google Shape;8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1" name="Google Shape;8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91" name="Google Shape;8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10" name="Google Shape;9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29" name="Google Shape;9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49" name="Google Shape;94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68" name="Google Shape;96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86" name="Google Shape;9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05" name="Google Shape;10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24" name="Google Shape;102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43" name="Google Shape;104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61" name="Google Shape;106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82" name="Google Shape;10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01" name="Google Shape;110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20" name="Google Shape;112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9" name="Google Shape;113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7" name="Google Shape;1147;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66" name="Google Shape;116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6" name="Google Shape;118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4" name="Google Shape;120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4679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3507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128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785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5331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07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3d09663c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53d09663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深度優先搜索：一直往某個節點走，走到盡頭再返回</a:t>
            </a:r>
            <a:endParaRPr/>
          </a:p>
          <a:p>
            <a:pPr marL="0" lvl="0" indent="0" algn="l" rtl="0">
              <a:lnSpc>
                <a:spcPct val="100000"/>
              </a:lnSpc>
              <a:spcBef>
                <a:spcPts val="0"/>
              </a:spcBef>
              <a:spcAft>
                <a:spcPts val="0"/>
              </a:spcAft>
              <a:buSzPts val="1400"/>
              <a:buNone/>
            </a:pPr>
            <a:r>
              <a:rPr lang="en-US"/>
              <a:t>廣度優先：所有的旁枝都先走過一輪，再往深處走</a:t>
            </a:r>
            <a:endParaRPr/>
          </a:p>
        </p:txBody>
      </p:sp>
      <p:sp>
        <p:nvSpPr>
          <p:cNvPr id="343" name="Google Shape;34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1"/>
        <p:cNvGrpSpPr/>
        <p:nvPr/>
      </p:nvGrpSpPr>
      <p:grpSpPr>
        <a:xfrm>
          <a:off x="0" y="0"/>
          <a:ext cx="0" cy="0"/>
          <a:chOff x="0" y="0"/>
          <a:chExt cx="0" cy="0"/>
        </a:xfrm>
      </p:grpSpPr>
      <p:sp>
        <p:nvSpPr>
          <p:cNvPr id="72" name="Google Shape;72;p47"/>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7"/>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39"/>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Microsoft JhengHe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9"/>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Microsoft JhengHe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6" name="Google Shape;36;p41"/>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7" name="Google Shape;37;p41"/>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8" name="Google Shape;38;p41"/>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9" name="Google Shape;39;p4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1"/>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2"/>
        <p:cNvGrpSpPr/>
        <p:nvPr/>
      </p:nvGrpSpPr>
      <p:grpSpPr>
        <a:xfrm>
          <a:off x="0" y="0"/>
          <a:ext cx="0" cy="0"/>
          <a:chOff x="0" y="0"/>
          <a:chExt cx="0" cy="0"/>
        </a:xfrm>
      </p:grpSpPr>
      <p:sp>
        <p:nvSpPr>
          <p:cNvPr id="43" name="Google Shape;43;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2"/>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47"/>
        <p:cNvGrpSpPr/>
        <p:nvPr/>
      </p:nvGrpSpPr>
      <p:grpSpPr>
        <a:xfrm>
          <a:off x="0" y="0"/>
          <a:ext cx="0" cy="0"/>
          <a:chOff x="0" y="0"/>
          <a:chExt cx="0" cy="0"/>
        </a:xfrm>
      </p:grpSpPr>
      <p:sp>
        <p:nvSpPr>
          <p:cNvPr id="48" name="Google Shape;48;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1"/>
        <p:cNvGrpSpPr/>
        <p:nvPr/>
      </p:nvGrpSpPr>
      <p:grpSpPr>
        <a:xfrm>
          <a:off x="0" y="0"/>
          <a:ext cx="0" cy="0"/>
          <a:chOff x="0" y="0"/>
          <a:chExt cx="0" cy="0"/>
        </a:xfrm>
      </p:grpSpPr>
      <p:sp>
        <p:nvSpPr>
          <p:cNvPr id="52" name="Google Shape;52;p44"/>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4"/>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4" name="Google Shape;54;p44"/>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5" name="Google Shape;55;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58"/>
        <p:cNvGrpSpPr/>
        <p:nvPr/>
      </p:nvGrpSpPr>
      <p:grpSpPr>
        <a:xfrm>
          <a:off x="0" y="0"/>
          <a:ext cx="0" cy="0"/>
          <a:chOff x="0" y="0"/>
          <a:chExt cx="0" cy="0"/>
        </a:xfrm>
      </p:grpSpPr>
      <p:sp>
        <p:nvSpPr>
          <p:cNvPr id="59" name="Google Shape;59;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5"/>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61" name="Google Shape;61;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5"/>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65"/>
        <p:cNvGrpSpPr/>
        <p:nvPr/>
      </p:nvGrpSpPr>
      <p:grpSpPr>
        <a:xfrm>
          <a:off x="0" y="0"/>
          <a:ext cx="0" cy="0"/>
          <a:chOff x="0" y="0"/>
          <a:chExt cx="0" cy="0"/>
        </a:xfrm>
      </p:grpSpPr>
      <p:sp>
        <p:nvSpPr>
          <p:cNvPr id="66" name="Google Shape;66;p4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6"/>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icrosoft JhengHei"/>
              <a:buNone/>
              <a:defRPr sz="44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icrosoft JhengHei"/>
                <a:ea typeface="Microsoft JhengHei"/>
                <a:cs typeface="Microsoft JhengHei"/>
                <a:sym typeface="Microsoft JhengHe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icrosoft JhengHei"/>
                <a:ea typeface="Microsoft JhengHei"/>
                <a:cs typeface="Microsoft JhengHei"/>
                <a:sym typeface="Microsoft JhengHe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2" name="Google Shape;12;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3" name="Google Shape;13;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4" name="Google Shape;14;p3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ieeexplore.ieee.org/document/568125/" TargetMode="External"/><Relationship Id="rId4" Type="http://schemas.openxmlformats.org/officeDocument/2006/relationships/hyperlink" Target="http://www.cs.umd.edu/gvil/papers/av_ts.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ogebra.org/3d/n2bqzrnq"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52.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10.png"/><Relationship Id="rId5" Type="http://schemas.openxmlformats.org/officeDocument/2006/relationships/image" Target="../media/image53.png"/><Relationship Id="rId4" Type="http://schemas.openxmlformats.org/officeDocument/2006/relationships/image" Target="../media/image210.png"/><Relationship Id="rId9"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20.png"/><Relationship Id="rId4" Type="http://schemas.openxmlformats.org/officeDocument/2006/relationships/image" Target="../media/image9.pn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0.png"/><Relationship Id="rId3" Type="http://schemas.openxmlformats.org/officeDocument/2006/relationships/notesSlide" Target="../notesSlides/notesSlide55.xml"/><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2.png"/><Relationship Id="rId11" Type="http://schemas.openxmlformats.org/officeDocument/2006/relationships/image" Target="../media/image170.png"/><Relationship Id="rId5" Type="http://schemas.openxmlformats.org/officeDocument/2006/relationships/image" Target="../media/image51.png"/><Relationship Id="rId10" Type="http://schemas.openxmlformats.org/officeDocument/2006/relationships/image" Target="../media/image160.png"/><Relationship Id="rId4" Type="http://schemas.openxmlformats.org/officeDocument/2006/relationships/image" Target="../media/image120.png"/><Relationship Id="rId9" Type="http://schemas.openxmlformats.org/officeDocument/2006/relationships/image" Target="../media/image150.png"/><Relationship Id="rId14" Type="http://schemas.openxmlformats.org/officeDocument/2006/relationships/image" Target="../media/image200.png"/></Relationships>
</file>

<file path=ppt/slides/_rels/slide5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3" Type="http://schemas.openxmlformats.org/officeDocument/2006/relationships/notesSlide" Target="../notesSlides/notesSlide56.xml"/><Relationship Id="rId7" Type="http://schemas.openxmlformats.org/officeDocument/2006/relationships/image" Target="../media/image240.png"/><Relationship Id="rId12"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30.png"/><Relationship Id="rId11" Type="http://schemas.openxmlformats.org/officeDocument/2006/relationships/image" Target="../media/image28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56.png"/><Relationship Id="rId9" Type="http://schemas.openxmlformats.org/officeDocument/2006/relationships/image" Target="../media/image260.png"/></Relationships>
</file>

<file path=ppt/slides/_rels/slide5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1.png"/><Relationship Id="rId3" Type="http://schemas.openxmlformats.org/officeDocument/2006/relationships/notesSlide" Target="../notesSlides/notesSlide57.xml"/><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52.png"/><Relationship Id="rId10" Type="http://schemas.openxmlformats.org/officeDocument/2006/relationships/image" Target="../media/image170.png"/><Relationship Id="rId4" Type="http://schemas.openxmlformats.org/officeDocument/2006/relationships/image" Target="../media/image51.png"/><Relationship Id="rId9" Type="http://schemas.openxmlformats.org/officeDocument/2006/relationships/image" Target="../media/image160.png"/><Relationship Id="rId14" Type="http://schemas.openxmlformats.org/officeDocument/2006/relationships/image" Target="../media/image200.png"/></Relationships>
</file>

<file path=ppt/slides/_rels/slide5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32.png"/><Relationship Id="rId3" Type="http://schemas.openxmlformats.org/officeDocument/2006/relationships/notesSlide" Target="../notesSlides/notesSlide58.xml"/><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52.png"/><Relationship Id="rId10" Type="http://schemas.openxmlformats.org/officeDocument/2006/relationships/image" Target="../media/image170.png"/><Relationship Id="rId4" Type="http://schemas.openxmlformats.org/officeDocument/2006/relationships/image" Target="../media/image51.png"/><Relationship Id="rId9" Type="http://schemas.openxmlformats.org/officeDocument/2006/relationships/image" Target="../media/image160.png"/><Relationship Id="rId14" Type="http://schemas.openxmlformats.org/officeDocument/2006/relationships/image" Target="../media/image20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7"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82" name="Google Shape;82;p7"/>
          <p:cNvSpPr txBox="1">
            <a:spLocks noGrp="1"/>
          </p:cNvSpPr>
          <p:nvPr>
            <p:ph type="ctrTitle"/>
          </p:nvPr>
        </p:nvSpPr>
        <p:spPr>
          <a:xfrm>
            <a:off x="3252174" y="1185665"/>
            <a:ext cx="2520300" cy="1102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3959"/>
              <a:buFont typeface="Microsoft JhengHei"/>
              <a:buNone/>
            </a:pPr>
            <a:r>
              <a:rPr lang="en-US" sz="3206" b="1">
                <a:solidFill>
                  <a:srgbClr val="002060"/>
                </a:solidFill>
              </a:rPr>
              <a:t>WebGL </a:t>
            </a:r>
            <a:br>
              <a:rPr lang="en-US" sz="3206" b="1">
                <a:solidFill>
                  <a:srgbClr val="002060"/>
                </a:solidFill>
              </a:rPr>
            </a:br>
            <a:r>
              <a:rPr lang="en-US" sz="3206" b="1">
                <a:solidFill>
                  <a:srgbClr val="002060"/>
                </a:solidFill>
              </a:rPr>
              <a:t>Lesson 5</a:t>
            </a:r>
            <a:endParaRPr sz="3206" b="1">
              <a:solidFill>
                <a:srgbClr val="002060"/>
              </a:solidFill>
            </a:endParaRPr>
          </a:p>
        </p:txBody>
      </p:sp>
      <p:pic>
        <p:nvPicPr>
          <p:cNvPr id="83" name="Google Shape;83;p7" descr="D:\Downloads\111-1114675_user-login-person-man-enter-person-login-icon.png"/>
          <p:cNvPicPr preferRelativeResize="0"/>
          <p:nvPr/>
        </p:nvPicPr>
        <p:blipFill rotWithShape="1">
          <a:blip r:embed="rId4">
            <a:alphaModFix/>
          </a:blip>
          <a:srcRect/>
          <a:stretch/>
        </p:blipFill>
        <p:spPr>
          <a:xfrm>
            <a:off x="2469207" y="4241152"/>
            <a:ext cx="360040" cy="376786"/>
          </a:xfrm>
          <a:prstGeom prst="rect">
            <a:avLst/>
          </a:prstGeom>
          <a:noFill/>
          <a:ln>
            <a:noFill/>
          </a:ln>
        </p:spPr>
      </p:pic>
      <p:sp>
        <p:nvSpPr>
          <p:cNvPr id="84" name="Google Shape;84;p7"/>
          <p:cNvSpPr txBox="1">
            <a:spLocks noGrp="1"/>
          </p:cNvSpPr>
          <p:nvPr>
            <p:ph type="subTitle" idx="1"/>
          </p:nvPr>
        </p:nvSpPr>
        <p:spPr>
          <a:xfrm>
            <a:off x="2831729" y="4230624"/>
            <a:ext cx="3221450" cy="397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Yen-Yi Chen 陳彥沂</a:t>
            </a:r>
            <a:endParaRPr sz="1800">
              <a:solidFill>
                <a:srgbClr val="E36C09"/>
              </a:solidFill>
            </a:endParaRPr>
          </a:p>
        </p:txBody>
      </p:sp>
      <p:sp>
        <p:nvSpPr>
          <p:cNvPr id="85" name="Google Shape;85;p7"/>
          <p:cNvSpPr txBox="1"/>
          <p:nvPr/>
        </p:nvSpPr>
        <p:spPr>
          <a:xfrm>
            <a:off x="1588551" y="594044"/>
            <a:ext cx="2873312" cy="41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366092"/>
                </a:solidFill>
                <a:latin typeface="Microsoft JhengHei"/>
                <a:ea typeface="Microsoft JhengHei"/>
                <a:cs typeface="Microsoft JhengHei"/>
                <a:sym typeface="Microsoft JhengHei"/>
              </a:rPr>
              <a:t>linss@ntou.edu.tw</a:t>
            </a:r>
            <a:endParaRPr sz="1800" b="0" i="0" u="none" strike="noStrike" cap="none">
              <a:solidFill>
                <a:srgbClr val="366092"/>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888888"/>
              </a:buClr>
              <a:buSzPts val="1800"/>
              <a:buFont typeface="Arial"/>
              <a:buNone/>
            </a:pPr>
            <a:endParaRPr sz="1800" b="0" i="0" u="none" strike="noStrike" cap="none">
              <a:solidFill>
                <a:srgbClr val="366092"/>
              </a:solidFill>
              <a:latin typeface="Microsoft JhengHei"/>
              <a:ea typeface="Microsoft JhengHei"/>
              <a:cs typeface="Microsoft JhengHei"/>
              <a:sym typeface="Microsoft JhengHei"/>
            </a:endParaRPr>
          </a:p>
        </p:txBody>
      </p:sp>
      <p:pic>
        <p:nvPicPr>
          <p:cNvPr id="86" name="Google Shape;86;p7" descr="D:\Downloads\mail-142.png"/>
          <p:cNvPicPr preferRelativeResize="0"/>
          <p:nvPr/>
        </p:nvPicPr>
        <p:blipFill rotWithShape="1">
          <a:blip r:embed="rId5">
            <a:alphaModFix/>
          </a:blip>
          <a:srcRect/>
          <a:stretch/>
        </p:blipFill>
        <p:spPr>
          <a:xfrm>
            <a:off x="1228511" y="622224"/>
            <a:ext cx="360040" cy="360040"/>
          </a:xfrm>
          <a:prstGeom prst="rect">
            <a:avLst/>
          </a:prstGeom>
          <a:noFill/>
          <a:ln>
            <a:noFill/>
          </a:ln>
        </p:spPr>
      </p:pic>
      <p:pic>
        <p:nvPicPr>
          <p:cNvPr id="87" name="Google Shape;87;p7" descr="D:\Downloads\111-1114675_user-login-person-man-enter-person-login-icon.png"/>
          <p:cNvPicPr preferRelativeResize="0"/>
          <p:nvPr/>
        </p:nvPicPr>
        <p:blipFill rotWithShape="1">
          <a:blip r:embed="rId6">
            <a:alphaModFix/>
          </a:blip>
          <a:srcRect/>
          <a:stretch/>
        </p:blipFill>
        <p:spPr>
          <a:xfrm>
            <a:off x="1228511" y="200053"/>
            <a:ext cx="360040" cy="376786"/>
          </a:xfrm>
          <a:prstGeom prst="rect">
            <a:avLst/>
          </a:prstGeom>
          <a:noFill/>
          <a:ln>
            <a:noFill/>
          </a:ln>
        </p:spPr>
      </p:pic>
      <p:sp>
        <p:nvSpPr>
          <p:cNvPr id="88" name="Google Shape;88;p7"/>
          <p:cNvSpPr txBox="1">
            <a:spLocks noGrp="1"/>
          </p:cNvSpPr>
          <p:nvPr>
            <p:ph type="subTitle" idx="1"/>
          </p:nvPr>
        </p:nvSpPr>
        <p:spPr>
          <a:xfrm>
            <a:off x="1588551" y="189550"/>
            <a:ext cx="17871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366092"/>
                </a:solidFill>
              </a:rPr>
              <a:t>Shih-Syun Lin</a:t>
            </a:r>
            <a:endParaRPr sz="1800">
              <a:solidFill>
                <a:srgbClr val="366092"/>
              </a:solidFill>
            </a:endParaRPr>
          </a:p>
        </p:txBody>
      </p:sp>
      <p:pic>
        <p:nvPicPr>
          <p:cNvPr id="89" name="Google Shape;89;p7" descr="D:\Downloads\mail-142.png"/>
          <p:cNvPicPr preferRelativeResize="0"/>
          <p:nvPr/>
        </p:nvPicPr>
        <p:blipFill rotWithShape="1">
          <a:blip r:embed="rId7">
            <a:alphaModFix/>
          </a:blip>
          <a:srcRect/>
          <a:stretch/>
        </p:blipFill>
        <p:spPr>
          <a:xfrm>
            <a:off x="2481282" y="4700448"/>
            <a:ext cx="360040" cy="360040"/>
          </a:xfrm>
          <a:prstGeom prst="rect">
            <a:avLst/>
          </a:prstGeom>
          <a:noFill/>
          <a:ln>
            <a:noFill/>
          </a:ln>
        </p:spPr>
      </p:pic>
      <p:sp>
        <p:nvSpPr>
          <p:cNvPr id="90" name="Google Shape;90;p7"/>
          <p:cNvSpPr txBox="1">
            <a:spLocks noGrp="1"/>
          </p:cNvSpPr>
          <p:nvPr>
            <p:ph type="subTitle" idx="1"/>
          </p:nvPr>
        </p:nvSpPr>
        <p:spPr>
          <a:xfrm>
            <a:off x="2843811" y="4681568"/>
            <a:ext cx="38289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cloudya07@email.ntou.edu.tw</a:t>
            </a:r>
            <a:endParaRPr sz="1800">
              <a:solidFill>
                <a:srgbClr val="E36C09"/>
              </a:solidFill>
            </a:endParaRPr>
          </a:p>
        </p:txBody>
      </p:sp>
      <p:pic>
        <p:nvPicPr>
          <p:cNvPr id="91" name="Google Shape;91;p7" descr="D:\Downloads\111-1114675_user-login-person-man-enter-person-login-icon.png"/>
          <p:cNvPicPr preferRelativeResize="0"/>
          <p:nvPr/>
        </p:nvPicPr>
        <p:blipFill rotWithShape="1">
          <a:blip r:embed="rId8">
            <a:alphaModFix/>
          </a:blip>
          <a:srcRect/>
          <a:stretch/>
        </p:blipFill>
        <p:spPr>
          <a:xfrm>
            <a:off x="3991816" y="144048"/>
            <a:ext cx="360040" cy="376786"/>
          </a:xfrm>
          <a:prstGeom prst="rect">
            <a:avLst/>
          </a:prstGeom>
          <a:noFill/>
          <a:ln>
            <a:noFill/>
          </a:ln>
        </p:spPr>
      </p:pic>
      <p:sp>
        <p:nvSpPr>
          <p:cNvPr id="92" name="Google Shape;92;p7"/>
          <p:cNvSpPr txBox="1"/>
          <p:nvPr/>
        </p:nvSpPr>
        <p:spPr>
          <a:xfrm>
            <a:off x="4354337" y="133520"/>
            <a:ext cx="2779872" cy="397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Yu-Fan Chang 張宇帆</a:t>
            </a:r>
            <a:endParaRPr sz="1800" b="0" i="0" u="none" strike="noStrike" cap="none">
              <a:solidFill>
                <a:srgbClr val="7030A0"/>
              </a:solidFill>
              <a:latin typeface="Microsoft JhengHei"/>
              <a:ea typeface="Microsoft JhengHei"/>
              <a:cs typeface="Microsoft JhengHei"/>
              <a:sym typeface="Microsoft JhengHei"/>
            </a:endParaRPr>
          </a:p>
        </p:txBody>
      </p:sp>
      <p:pic>
        <p:nvPicPr>
          <p:cNvPr id="93" name="Google Shape;93;p7" descr="D:\Downloads\mail-142.png"/>
          <p:cNvPicPr preferRelativeResize="0"/>
          <p:nvPr/>
        </p:nvPicPr>
        <p:blipFill rotWithShape="1">
          <a:blip r:embed="rId9">
            <a:alphaModFix/>
          </a:blip>
          <a:srcRect/>
          <a:stretch/>
        </p:blipFill>
        <p:spPr>
          <a:xfrm>
            <a:off x="4003891" y="603344"/>
            <a:ext cx="360040" cy="360040"/>
          </a:xfrm>
          <a:prstGeom prst="rect">
            <a:avLst/>
          </a:prstGeom>
          <a:noFill/>
          <a:ln>
            <a:noFill/>
          </a:ln>
        </p:spPr>
      </p:pic>
      <p:sp>
        <p:nvSpPr>
          <p:cNvPr id="94" name="Google Shape;94;p7"/>
          <p:cNvSpPr txBox="1"/>
          <p:nvPr/>
        </p:nvSpPr>
        <p:spPr>
          <a:xfrm>
            <a:off x="4366420" y="584464"/>
            <a:ext cx="3828900" cy="3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a2569875@gmail.com</a:t>
            </a:r>
            <a:endParaRPr/>
          </a:p>
        </p:txBody>
      </p:sp>
      <p:sp>
        <p:nvSpPr>
          <p:cNvPr id="95" name="Google Shape;95;p7"/>
          <p:cNvSpPr/>
          <p:nvPr/>
        </p:nvSpPr>
        <p:spPr>
          <a:xfrm>
            <a:off x="3025207" y="3016267"/>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繪製3D物體</a:t>
            </a:r>
            <a:endParaRPr sz="2400" b="1" i="0" u="none" strike="noStrike" cap="none">
              <a:solidFill>
                <a:srgbClr val="366092"/>
              </a:solidFill>
              <a:latin typeface="Microsoft JhengHei"/>
              <a:ea typeface="Microsoft JhengHei"/>
              <a:cs typeface="Microsoft JhengHei"/>
              <a:sym typeface="Microsoft JhengHei"/>
            </a:endParaRPr>
          </a:p>
        </p:txBody>
      </p:sp>
      <p:sp>
        <p:nvSpPr>
          <p:cNvPr id="96" name="Google Shape;96;p7"/>
          <p:cNvSpPr/>
          <p:nvPr/>
        </p:nvSpPr>
        <p:spPr>
          <a:xfrm>
            <a:off x="3025207" y="2424700"/>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66092"/>
              </a:buClr>
              <a:buSzPts val="2400"/>
              <a:buFont typeface="Microsoft JhengHei"/>
              <a:buNone/>
            </a:pPr>
            <a:r>
              <a:rPr lang="en-US" sz="2400" b="1" i="0" u="none" strike="noStrike" cap="none">
                <a:solidFill>
                  <a:srgbClr val="366092"/>
                </a:solidFill>
                <a:latin typeface="Microsoft JhengHei"/>
                <a:ea typeface="Microsoft JhengHei"/>
                <a:cs typeface="Microsoft JhengHei"/>
                <a:sym typeface="Microsoft JhengHei"/>
              </a:rPr>
              <a:t>Modeling</a:t>
            </a:r>
            <a:endParaRPr sz="2400" b="1" i="0" u="none" strike="noStrike" cap="none">
              <a:solidFill>
                <a:srgbClr val="366092"/>
              </a:solidFill>
              <a:latin typeface="Microsoft JhengHei"/>
              <a:ea typeface="Microsoft JhengHei"/>
              <a:cs typeface="Microsoft JhengHei"/>
              <a:sym typeface="Microsoft JhengHei"/>
            </a:endParaRPr>
          </a:p>
        </p:txBody>
      </p:sp>
      <p:sp>
        <p:nvSpPr>
          <p:cNvPr id="97" name="Google Shape;97;p7"/>
          <p:cNvSpPr/>
          <p:nvPr/>
        </p:nvSpPr>
        <p:spPr>
          <a:xfrm>
            <a:off x="3025207" y="3601483"/>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游標控制事件</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Google Shape;408;p53"/>
          <p:cNvGrpSpPr/>
          <p:nvPr/>
        </p:nvGrpSpPr>
        <p:grpSpPr>
          <a:xfrm>
            <a:off x="0" y="0"/>
            <a:ext cx="791072" cy="791072"/>
            <a:chOff x="0" y="0"/>
            <a:chExt cx="791072" cy="791072"/>
          </a:xfrm>
        </p:grpSpPr>
        <p:sp>
          <p:nvSpPr>
            <p:cNvPr id="409" name="Google Shape;409;p5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0" name="Google Shape;410;p5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1" name="Google Shape;411;p5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2" name="Google Shape;412;p5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13" name="Google Shape;413;p53"/>
          <p:cNvGrpSpPr/>
          <p:nvPr/>
        </p:nvGrpSpPr>
        <p:grpSpPr>
          <a:xfrm>
            <a:off x="8460432" y="4299942"/>
            <a:ext cx="500406" cy="640288"/>
            <a:chOff x="8460432" y="4299942"/>
            <a:chExt cx="500406" cy="640288"/>
          </a:xfrm>
        </p:grpSpPr>
        <p:sp>
          <p:nvSpPr>
            <p:cNvPr id="414" name="Google Shape;414;p5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5" name="Google Shape;415;p5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6" name="Google Shape;416;p5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17" name="Google Shape;417;p5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18" name="Google Shape;418;p53"/>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419" name="Google Shape;419;p53"/>
          <p:cNvGrpSpPr/>
          <p:nvPr/>
        </p:nvGrpSpPr>
        <p:grpSpPr>
          <a:xfrm>
            <a:off x="0" y="1912273"/>
            <a:ext cx="4365045" cy="2158034"/>
            <a:chOff x="681429" y="1376737"/>
            <a:chExt cx="6858000" cy="3390526"/>
          </a:xfrm>
        </p:grpSpPr>
        <p:pic>
          <p:nvPicPr>
            <p:cNvPr id="420" name="Google Shape;420;p53"/>
            <p:cNvPicPr preferRelativeResize="0"/>
            <p:nvPr/>
          </p:nvPicPr>
          <p:blipFill rotWithShape="1">
            <a:blip r:embed="rId3">
              <a:alphaModFix/>
            </a:blip>
            <a:srcRect/>
            <a:stretch/>
          </p:blipFill>
          <p:spPr>
            <a:xfrm>
              <a:off x="681429" y="1443038"/>
              <a:ext cx="6858000" cy="3324225"/>
            </a:xfrm>
            <a:prstGeom prst="rect">
              <a:avLst/>
            </a:prstGeom>
            <a:noFill/>
            <a:ln>
              <a:noFill/>
            </a:ln>
          </p:spPr>
        </p:pic>
        <p:sp>
          <p:nvSpPr>
            <p:cNvPr id="421" name="Google Shape;421;p53"/>
            <p:cNvSpPr/>
            <p:nvPr/>
          </p:nvSpPr>
          <p:spPr>
            <a:xfrm>
              <a:off x="819975" y="1376737"/>
              <a:ext cx="6719454" cy="366771"/>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2" name="Google Shape;422;p53"/>
            <p:cNvSpPr/>
            <p:nvPr/>
          </p:nvSpPr>
          <p:spPr>
            <a:xfrm>
              <a:off x="889248" y="2205803"/>
              <a:ext cx="4625109" cy="1514287"/>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3" name="Google Shape;423;p53"/>
            <p:cNvSpPr/>
            <p:nvPr/>
          </p:nvSpPr>
          <p:spPr>
            <a:xfrm>
              <a:off x="889247" y="3932527"/>
              <a:ext cx="5751946" cy="554181"/>
            </a:xfrm>
            <a:prstGeom prst="rect">
              <a:avLst/>
            </a:prstGeom>
            <a:noFill/>
            <a:ln w="28575"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24" name="Google Shape;424;p53"/>
          <p:cNvSpPr txBox="1"/>
          <p:nvPr/>
        </p:nvSpPr>
        <p:spPr>
          <a:xfrm>
            <a:off x="4453228" y="2028997"/>
            <a:ext cx="4570104" cy="186274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0000"/>
              </a:buClr>
              <a:buSzPts val="2000"/>
              <a:buFont typeface="Arial"/>
              <a:buNone/>
            </a:pPr>
            <a:r>
              <a:rPr lang="en-US" sz="1800" b="0" i="0" u="none" strike="noStrike" cap="none">
                <a:solidFill>
                  <a:srgbClr val="C00000"/>
                </a:solidFill>
                <a:latin typeface="Microsoft JhengHei"/>
                <a:ea typeface="Microsoft JhengHei"/>
                <a:cs typeface="Microsoft JhengHei"/>
                <a:sym typeface="Microsoft JhengHei"/>
              </a:rPr>
              <a:t>1. 之前課程已經說明過常見的矩陣有5種。</a:t>
            </a:r>
            <a:endParaRPr sz="1800" b="0" i="0" u="none" strike="noStrike" cap="none">
              <a:solidFill>
                <a:srgbClr val="C00000"/>
              </a:solidFill>
              <a:latin typeface="Microsoft JhengHei"/>
              <a:ea typeface="Microsoft JhengHei"/>
              <a:cs typeface="Microsoft JhengHei"/>
              <a:sym typeface="Microsoft JhengHei"/>
            </a:endParaRPr>
          </a:p>
          <a:p>
            <a:pPr marL="0" marR="0" lvl="0" indent="0" algn="l" rtl="0">
              <a:lnSpc>
                <a:spcPct val="90000"/>
              </a:lnSpc>
              <a:spcBef>
                <a:spcPts val="1000"/>
              </a:spcBef>
              <a:spcAft>
                <a:spcPts val="0"/>
              </a:spcAft>
              <a:buClr>
                <a:srgbClr val="000000"/>
              </a:buClr>
              <a:buSzPts val="2000"/>
              <a:buFont typeface="Arial"/>
              <a:buNone/>
            </a:pPr>
            <a:r>
              <a:rPr lang="en-US" sz="1800" b="0" i="0" u="none" strike="noStrike" cap="none">
                <a:solidFill>
                  <a:srgbClr val="E36C09"/>
                </a:solidFill>
                <a:latin typeface="Microsoft JhengHei"/>
                <a:ea typeface="Microsoft JhengHei"/>
                <a:cs typeface="Microsoft JhengHei"/>
                <a:sym typeface="Microsoft JhengHei"/>
              </a:rPr>
              <a:t>2. 這裡依序將每一種矩陣的堆疊建出來</a:t>
            </a:r>
            <a:endParaRPr sz="1800" b="0" i="0" u="none" strike="noStrike" cap="none">
              <a:solidFill>
                <a:srgbClr val="E36C09"/>
              </a:solidFill>
              <a:latin typeface="Microsoft JhengHei"/>
              <a:ea typeface="Microsoft JhengHei"/>
              <a:cs typeface="Microsoft JhengHei"/>
              <a:sym typeface="Microsoft JhengHei"/>
            </a:endParaRPr>
          </a:p>
          <a:p>
            <a:pPr marL="0" marR="0" lvl="0" indent="0" algn="l" rtl="0">
              <a:lnSpc>
                <a:spcPct val="90000"/>
              </a:lnSpc>
              <a:spcBef>
                <a:spcPts val="1000"/>
              </a:spcBef>
              <a:spcAft>
                <a:spcPts val="0"/>
              </a:spcAft>
              <a:buClr>
                <a:srgbClr val="66FFFF"/>
              </a:buClr>
              <a:buSzPts val="2000"/>
              <a:buFont typeface="Arial"/>
              <a:buNone/>
            </a:pPr>
            <a:r>
              <a:rPr lang="en-US" sz="1800" b="0" i="0" u="none" strike="noStrike" cap="none">
                <a:solidFill>
                  <a:srgbClr val="0070C0"/>
                </a:solidFill>
                <a:latin typeface="Microsoft JhengHei"/>
                <a:ea typeface="Microsoft JhengHei"/>
                <a:cs typeface="Microsoft JhengHei"/>
                <a:sym typeface="Microsoft JhengHei"/>
              </a:rPr>
              <a:t>3. 矩陣堆疊能作用的是堆疊的頂端，因此寫一個取得堆疊頂端的函式。</a:t>
            </a:r>
            <a:endParaRPr sz="1800" b="0" i="0" u="none" strike="noStrike" cap="none">
              <a:solidFill>
                <a:srgbClr val="0070C0"/>
              </a:solidFill>
              <a:latin typeface="Microsoft JhengHei"/>
              <a:ea typeface="Microsoft JhengHei"/>
              <a:cs typeface="Microsoft JhengHei"/>
              <a:sym typeface="Microsoft JhengHei"/>
            </a:endParaRPr>
          </a:p>
        </p:txBody>
      </p:sp>
      <p:sp>
        <p:nvSpPr>
          <p:cNvPr id="425" name="Google Shape;425;p53"/>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 initMatrix()</a:t>
            </a:r>
            <a:endParaRPr sz="2000" b="0" i="0" u="none" strike="noStrike" cap="none">
              <a:solidFill>
                <a:srgbClr val="0070C0"/>
              </a:solidFill>
              <a:latin typeface="Arial"/>
              <a:ea typeface="Arial"/>
              <a:cs typeface="Arial"/>
              <a:sym typeface="Arial"/>
            </a:endParaRPr>
          </a:p>
        </p:txBody>
      </p:sp>
      <p:sp>
        <p:nvSpPr>
          <p:cNvPr id="426" name="Google Shape;426;p53"/>
          <p:cNvSpPr/>
          <p:nvPr/>
        </p:nvSpPr>
        <p:spPr>
          <a:xfrm>
            <a:off x="633870" y="1409253"/>
            <a:ext cx="31854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將每一種矩陣都進行矩陣堆疊</a:t>
            </a:r>
            <a:endParaRPr sz="1400" b="0" i="0" u="none" strike="noStrike" cap="none">
              <a:solidFill>
                <a:srgbClr val="000000"/>
              </a:solidFill>
              <a:latin typeface="Microsoft JhengHei"/>
              <a:ea typeface="Microsoft JhengHei"/>
              <a:cs typeface="Microsoft JhengHei"/>
              <a:sym typeface="Microsoft JhengHei"/>
            </a:endParaRPr>
          </a:p>
        </p:txBody>
      </p:sp>
      <p:sp>
        <p:nvSpPr>
          <p:cNvPr id="427" name="Google Shape;427;p53"/>
          <p:cNvSpPr/>
          <p:nvPr/>
        </p:nvSpPr>
        <p:spPr>
          <a:xfrm>
            <a:off x="6300615" y="384541"/>
            <a:ext cx="2495366" cy="1354176"/>
          </a:xfrm>
          <a:prstGeom prst="rect">
            <a:avLst/>
          </a:prstGeom>
          <a:noFill/>
          <a:ln w="12700" cap="flat" cmpd="sng">
            <a:solidFill>
              <a:srgbClr val="92CCDC"/>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Model Matrix</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View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Projection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Texture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Color Matrix</a:t>
            </a:r>
            <a:endParaRPr sz="16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54"/>
          <p:cNvGrpSpPr/>
          <p:nvPr/>
        </p:nvGrpSpPr>
        <p:grpSpPr>
          <a:xfrm>
            <a:off x="0" y="0"/>
            <a:ext cx="791072" cy="791072"/>
            <a:chOff x="0" y="0"/>
            <a:chExt cx="791072" cy="791072"/>
          </a:xfrm>
        </p:grpSpPr>
        <p:sp>
          <p:nvSpPr>
            <p:cNvPr id="433" name="Google Shape;433;p5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4" name="Google Shape;434;p5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5" name="Google Shape;435;p5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6" name="Google Shape;436;p5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37" name="Google Shape;437;p54"/>
          <p:cNvGrpSpPr/>
          <p:nvPr/>
        </p:nvGrpSpPr>
        <p:grpSpPr>
          <a:xfrm>
            <a:off x="8460432" y="4299942"/>
            <a:ext cx="500406" cy="640288"/>
            <a:chOff x="8460432" y="4299942"/>
            <a:chExt cx="500406" cy="640288"/>
          </a:xfrm>
        </p:grpSpPr>
        <p:sp>
          <p:nvSpPr>
            <p:cNvPr id="438" name="Google Shape;438;p5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39" name="Google Shape;439;p5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40" name="Google Shape;440;p5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41" name="Google Shape;441;p5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442" name="Google Shape;442;p54"/>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43" name="Google Shape;443;p54"/>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(二) PushMatrix()、PopMatrix()</a:t>
            </a:r>
            <a:endParaRPr sz="2000" b="0" i="0" u="none" strike="noStrike" cap="none">
              <a:solidFill>
                <a:srgbClr val="0070C0"/>
              </a:solidFill>
              <a:latin typeface="Arial"/>
              <a:ea typeface="Arial"/>
              <a:cs typeface="Arial"/>
              <a:sym typeface="Arial"/>
            </a:endParaRPr>
          </a:p>
        </p:txBody>
      </p:sp>
      <p:grpSp>
        <p:nvGrpSpPr>
          <p:cNvPr id="444" name="Google Shape;444;p54"/>
          <p:cNvGrpSpPr/>
          <p:nvPr/>
        </p:nvGrpSpPr>
        <p:grpSpPr>
          <a:xfrm>
            <a:off x="-7144" y="1448272"/>
            <a:ext cx="3844851" cy="3556876"/>
            <a:chOff x="1256142" y="1690688"/>
            <a:chExt cx="5440221" cy="5032755"/>
          </a:xfrm>
        </p:grpSpPr>
        <p:pic>
          <p:nvPicPr>
            <p:cNvPr id="445" name="Google Shape;445;p54"/>
            <p:cNvPicPr preferRelativeResize="0"/>
            <p:nvPr/>
          </p:nvPicPr>
          <p:blipFill rotWithShape="1">
            <a:blip r:embed="rId3">
              <a:alphaModFix/>
            </a:blip>
            <a:srcRect/>
            <a:stretch/>
          </p:blipFill>
          <p:spPr>
            <a:xfrm>
              <a:off x="1256142" y="1690688"/>
              <a:ext cx="5440221" cy="5032755"/>
            </a:xfrm>
            <a:prstGeom prst="rect">
              <a:avLst/>
            </a:prstGeom>
            <a:noFill/>
            <a:ln>
              <a:noFill/>
            </a:ln>
          </p:spPr>
        </p:pic>
        <p:sp>
          <p:nvSpPr>
            <p:cNvPr id="446" name="Google Shape;446;p54"/>
            <p:cNvSpPr/>
            <p:nvPr/>
          </p:nvSpPr>
          <p:spPr>
            <a:xfrm>
              <a:off x="1302326" y="1699924"/>
              <a:ext cx="4091709" cy="35098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7" name="Google Shape;447;p54"/>
            <p:cNvSpPr/>
            <p:nvPr/>
          </p:nvSpPr>
          <p:spPr>
            <a:xfrm>
              <a:off x="1470891" y="2216727"/>
              <a:ext cx="4767117" cy="1781282"/>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B0F0"/>
                </a:solidFill>
                <a:latin typeface="Arial"/>
                <a:ea typeface="Arial"/>
                <a:cs typeface="Arial"/>
                <a:sym typeface="Arial"/>
              </a:endParaRPr>
            </a:p>
          </p:txBody>
        </p:sp>
        <p:sp>
          <p:nvSpPr>
            <p:cNvPr id="448" name="Google Shape;448;p54"/>
            <p:cNvSpPr/>
            <p:nvPr/>
          </p:nvSpPr>
          <p:spPr>
            <a:xfrm>
              <a:off x="1302326" y="4524048"/>
              <a:ext cx="3851566" cy="35098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9" name="Google Shape;449;p54"/>
            <p:cNvSpPr/>
            <p:nvPr/>
          </p:nvSpPr>
          <p:spPr>
            <a:xfrm>
              <a:off x="1612899" y="5052291"/>
              <a:ext cx="4625109" cy="1224759"/>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50" name="Google Shape;450;p54"/>
          <p:cNvSpPr txBox="1"/>
          <p:nvPr/>
        </p:nvSpPr>
        <p:spPr>
          <a:xfrm>
            <a:off x="4141848" y="1589832"/>
            <a:ext cx="4386942" cy="484455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FF0000"/>
              </a:buClr>
              <a:buSzPts val="2000"/>
              <a:buFont typeface="Noto Sans Symbols"/>
              <a:buChar char="✔"/>
            </a:pPr>
            <a:r>
              <a:rPr lang="en-US" sz="2000" b="0" i="0" u="none" strike="noStrike" cap="none" dirty="0" err="1">
                <a:solidFill>
                  <a:schemeClr val="dk1"/>
                </a:solidFill>
                <a:latin typeface="Microsoft JhengHei"/>
                <a:ea typeface="Microsoft JhengHei"/>
                <a:cs typeface="Microsoft JhengHei"/>
                <a:sym typeface="Microsoft JhengHei"/>
              </a:rPr>
              <a:t>PushMatrix改成接受矩陣種類</a:t>
            </a:r>
            <a:r>
              <a:rPr lang="en-US" sz="2000" b="0" i="0" u="none" strike="noStrike" cap="none" dirty="0">
                <a:solidFill>
                  <a:schemeClr val="dk1"/>
                </a:solidFill>
                <a:latin typeface="Microsoft JhengHei"/>
                <a:ea typeface="Microsoft JhengHei"/>
                <a:cs typeface="Microsoft JhengHei"/>
                <a:sym typeface="Microsoft JhengHei"/>
              </a:rPr>
              <a:t>(Matrix mode)</a:t>
            </a:r>
            <a:r>
              <a:rPr lang="en-US" sz="2000" b="0" i="0" u="none" strike="noStrike" cap="none" dirty="0" err="1">
                <a:solidFill>
                  <a:schemeClr val="dk1"/>
                </a:solidFill>
                <a:latin typeface="Microsoft JhengHei"/>
                <a:ea typeface="Microsoft JhengHei"/>
                <a:cs typeface="Microsoft JhengHei"/>
                <a:sym typeface="Microsoft JhengHei"/>
              </a:rPr>
              <a:t>來依不同矩陣作用在不同堆疊上</a:t>
            </a:r>
            <a:r>
              <a:rPr lang="en-US" sz="2000" b="0" i="0" u="none" strike="noStrike" cap="none" dirty="0">
                <a:solidFill>
                  <a:schemeClr val="dk1"/>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228600" marR="0" lvl="0" indent="-228600" algn="l" rtl="0">
              <a:lnSpc>
                <a:spcPct val="90000"/>
              </a:lnSpc>
              <a:spcBef>
                <a:spcPts val="1000"/>
              </a:spcBef>
              <a:spcAft>
                <a:spcPts val="0"/>
              </a:spcAft>
              <a:buClr>
                <a:srgbClr val="000000"/>
              </a:buClr>
              <a:buSzPts val="2000"/>
              <a:buFont typeface="Noto Sans Symbols"/>
              <a:buChar char="✔"/>
            </a:pPr>
            <a:r>
              <a:rPr lang="en-US" sz="2000" b="0" i="0" u="none" strike="noStrike" cap="none" dirty="0">
                <a:solidFill>
                  <a:srgbClr val="00B050"/>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這邊的改動就是從矩陣堆疊的陣列中，根據矩陣堆疊的性質</a:t>
            </a:r>
            <a:r>
              <a:rPr lang="en-US" sz="2000" b="0" i="0" u="none" strike="noStrike" cap="none" dirty="0">
                <a:solidFill>
                  <a:schemeClr val="dk1"/>
                </a:solidFill>
                <a:latin typeface="Microsoft JhengHei"/>
                <a:ea typeface="Microsoft JhengHei"/>
                <a:cs typeface="Microsoft JhengHei"/>
                <a:sym typeface="Microsoft JhengHei"/>
              </a:rPr>
              <a:t>(Matrix </a:t>
            </a:r>
            <a:r>
              <a:rPr lang="en-US" sz="2000" b="0" i="0" u="none" strike="noStrike" cap="none" dirty="0" err="1">
                <a:solidFill>
                  <a:schemeClr val="dk1"/>
                </a:solidFill>
                <a:latin typeface="Microsoft JhengHei"/>
                <a:ea typeface="Microsoft JhengHei"/>
                <a:cs typeface="Microsoft JhengHei"/>
                <a:sym typeface="Microsoft JhengHei"/>
              </a:rPr>
              <a:t>mode，ex</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model、view</a:t>
            </a:r>
            <a:r>
              <a:rPr lang="en-US" sz="2000" b="0" i="0" u="none" strike="noStrike" cap="none" dirty="0">
                <a:solidFill>
                  <a:schemeClr val="dk1"/>
                </a:solidFill>
                <a:latin typeface="Microsoft JhengHei"/>
                <a:ea typeface="Microsoft JhengHei"/>
                <a:cs typeface="Microsoft JhengHei"/>
                <a:sym typeface="Microsoft JhengHei"/>
              </a:rPr>
              <a:t>…etc.)</a:t>
            </a:r>
            <a:r>
              <a:rPr lang="en-US" sz="2000" b="0" i="0" u="none" strike="noStrike" cap="none" dirty="0" err="1">
                <a:solidFill>
                  <a:schemeClr val="dk1"/>
                </a:solidFill>
                <a:latin typeface="Microsoft JhengHei"/>
                <a:ea typeface="Microsoft JhengHei"/>
                <a:cs typeface="Microsoft JhengHei"/>
                <a:sym typeface="Microsoft JhengHei"/>
              </a:rPr>
              <a:t>來取得對應的矩陣堆疊，以便進行push和pop等動作</a:t>
            </a:r>
            <a:endParaRPr lang="en-US" sz="20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55"/>
          <p:cNvGrpSpPr/>
          <p:nvPr/>
        </p:nvGrpSpPr>
        <p:grpSpPr>
          <a:xfrm>
            <a:off x="0" y="0"/>
            <a:ext cx="791072" cy="791072"/>
            <a:chOff x="0" y="0"/>
            <a:chExt cx="791072" cy="791072"/>
          </a:xfrm>
        </p:grpSpPr>
        <p:sp>
          <p:nvSpPr>
            <p:cNvPr id="456" name="Google Shape;456;p5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7" name="Google Shape;457;p5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8" name="Google Shape;458;p5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9" name="Google Shape;459;p5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60" name="Google Shape;460;p55"/>
          <p:cNvGrpSpPr/>
          <p:nvPr/>
        </p:nvGrpSpPr>
        <p:grpSpPr>
          <a:xfrm>
            <a:off x="8460432" y="4299942"/>
            <a:ext cx="500406" cy="640288"/>
            <a:chOff x="8460432" y="4299942"/>
            <a:chExt cx="500406" cy="640288"/>
          </a:xfrm>
        </p:grpSpPr>
        <p:sp>
          <p:nvSpPr>
            <p:cNvPr id="461" name="Google Shape;461;p5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62" name="Google Shape;462;p5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63" name="Google Shape;463;p5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64" name="Google Shape;464;p5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465" name="Google Shape;465;p55"/>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66" name="Google Shape;466;p55"/>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 Shader端</a:t>
            </a:r>
            <a:endParaRPr sz="2000" b="0" i="0" u="none" strike="noStrike" cap="none">
              <a:solidFill>
                <a:srgbClr val="0070C0"/>
              </a:solidFill>
              <a:latin typeface="Arial"/>
              <a:ea typeface="Arial"/>
              <a:cs typeface="Arial"/>
              <a:sym typeface="Arial"/>
            </a:endParaRPr>
          </a:p>
        </p:txBody>
      </p:sp>
      <p:sp>
        <p:nvSpPr>
          <p:cNvPr id="467" name="Google Shape;467;p55"/>
          <p:cNvSpPr txBox="1"/>
          <p:nvPr/>
        </p:nvSpPr>
        <p:spPr>
          <a:xfrm>
            <a:off x="-381000" y="1225713"/>
            <a:ext cx="9915000" cy="4845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由於引入Matrix Stack，所以shader端也要有存放Matrix Stack數值的相關變數</a:t>
            </a:r>
            <a:endParaRPr sz="2000" b="0" i="0" u="none" strike="noStrike" cap="none">
              <a:solidFill>
                <a:schemeClr val="dk1"/>
              </a:solidFill>
              <a:latin typeface="Microsoft JhengHei"/>
              <a:ea typeface="Microsoft JhengHei"/>
              <a:cs typeface="Microsoft JhengHei"/>
              <a:sym typeface="Microsoft JhengHei"/>
            </a:endParaRPr>
          </a:p>
        </p:txBody>
      </p:sp>
      <p:grpSp>
        <p:nvGrpSpPr>
          <p:cNvPr id="468" name="Google Shape;468;p55"/>
          <p:cNvGrpSpPr/>
          <p:nvPr/>
        </p:nvGrpSpPr>
        <p:grpSpPr>
          <a:xfrm>
            <a:off x="294187" y="1883203"/>
            <a:ext cx="7950221" cy="2949015"/>
            <a:chOff x="647869" y="2438544"/>
            <a:chExt cx="10705931" cy="3971204"/>
          </a:xfrm>
        </p:grpSpPr>
        <p:pic>
          <p:nvPicPr>
            <p:cNvPr id="469" name="Google Shape;469;p55"/>
            <p:cNvPicPr preferRelativeResize="0"/>
            <p:nvPr/>
          </p:nvPicPr>
          <p:blipFill rotWithShape="1">
            <a:blip r:embed="rId3">
              <a:alphaModFix/>
            </a:blip>
            <a:srcRect/>
            <a:stretch/>
          </p:blipFill>
          <p:spPr>
            <a:xfrm>
              <a:off x="647869" y="2438544"/>
              <a:ext cx="10705931" cy="3971204"/>
            </a:xfrm>
            <a:prstGeom prst="rect">
              <a:avLst/>
            </a:prstGeom>
            <a:noFill/>
            <a:ln>
              <a:noFill/>
            </a:ln>
          </p:spPr>
        </p:pic>
        <p:sp>
          <p:nvSpPr>
            <p:cNvPr id="470" name="Google Shape;470;p55"/>
            <p:cNvSpPr/>
            <p:nvPr/>
          </p:nvSpPr>
          <p:spPr>
            <a:xfrm>
              <a:off x="999836" y="3463635"/>
              <a:ext cx="3655291" cy="1088555"/>
            </a:xfrm>
            <a:prstGeom prst="rect">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Google Shape;475;p56"/>
          <p:cNvGrpSpPr/>
          <p:nvPr/>
        </p:nvGrpSpPr>
        <p:grpSpPr>
          <a:xfrm>
            <a:off x="0" y="0"/>
            <a:ext cx="791072" cy="791072"/>
            <a:chOff x="0" y="0"/>
            <a:chExt cx="791072" cy="791072"/>
          </a:xfrm>
        </p:grpSpPr>
        <p:sp>
          <p:nvSpPr>
            <p:cNvPr id="476" name="Google Shape;476;p5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7" name="Google Shape;477;p5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8" name="Google Shape;478;p5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9" name="Google Shape;479;p5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80" name="Google Shape;480;p56"/>
          <p:cNvGrpSpPr/>
          <p:nvPr/>
        </p:nvGrpSpPr>
        <p:grpSpPr>
          <a:xfrm>
            <a:off x="8460432" y="4299942"/>
            <a:ext cx="500406" cy="640288"/>
            <a:chOff x="8460432" y="4299942"/>
            <a:chExt cx="500406" cy="640288"/>
          </a:xfrm>
        </p:grpSpPr>
        <p:sp>
          <p:nvSpPr>
            <p:cNvPr id="481" name="Google Shape;481;p5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82" name="Google Shape;482;p5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83" name="Google Shape;483;p5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84" name="Google Shape;484;p5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485" name="Google Shape;485;p56"/>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86" name="Google Shape;486;p56"/>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(四) 幾何變換矩陣</a:t>
            </a:r>
            <a:endParaRPr sz="2000" b="0" i="0" u="none" strike="noStrike" cap="none">
              <a:solidFill>
                <a:srgbClr val="0070C0"/>
              </a:solidFill>
              <a:latin typeface="Arial"/>
              <a:ea typeface="Arial"/>
              <a:cs typeface="Arial"/>
              <a:sym typeface="Arial"/>
            </a:endParaRPr>
          </a:p>
        </p:txBody>
      </p:sp>
      <p:sp>
        <p:nvSpPr>
          <p:cNvPr id="487" name="Google Shape;487;p56"/>
          <p:cNvSpPr txBox="1"/>
          <p:nvPr/>
        </p:nvSpPr>
        <p:spPr>
          <a:xfrm>
            <a:off x="279205" y="1382073"/>
            <a:ext cx="8573621" cy="1511252"/>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dirty="0" err="1">
                <a:solidFill>
                  <a:schemeClr val="dk1"/>
                </a:solidFill>
                <a:latin typeface="Microsoft JhengHei"/>
                <a:ea typeface="Microsoft JhengHei"/>
                <a:cs typeface="Microsoft JhengHei"/>
                <a:sym typeface="Microsoft JhengHei"/>
              </a:rPr>
              <a:t>幾何變換矩陣是後乘法，最後做的先乘，先做的後乘</a:t>
            </a:r>
            <a:endParaRPr sz="24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dirty="0" err="1">
                <a:solidFill>
                  <a:schemeClr val="dk1"/>
                </a:solidFill>
                <a:latin typeface="Microsoft JhengHei"/>
                <a:ea typeface="Microsoft JhengHei"/>
                <a:cs typeface="Microsoft JhengHei"/>
                <a:sym typeface="Microsoft JhengHei"/>
              </a:rPr>
              <a:t>例如一物體</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err="1">
                <a:solidFill>
                  <a:schemeClr val="dk1"/>
                </a:solidFill>
                <a:latin typeface="Microsoft JhengHei"/>
                <a:ea typeface="Microsoft JhengHei"/>
                <a:cs typeface="Microsoft JhengHei"/>
                <a:sym typeface="Microsoft JhengHei"/>
              </a:rPr>
              <a:t>先平移再縮放後旋轉</a:t>
            </a:r>
            <a:endParaRPr sz="24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dirty="0" err="1">
                <a:solidFill>
                  <a:schemeClr val="dk1"/>
                </a:solidFill>
                <a:latin typeface="Microsoft JhengHei"/>
                <a:ea typeface="Microsoft JhengHei"/>
                <a:cs typeface="Microsoft JhengHei"/>
                <a:sym typeface="Microsoft JhengHei"/>
              </a:rPr>
              <a:t>則其變換矩陣寫為</a:t>
            </a:r>
            <a:r>
              <a:rPr lang="en-US" sz="2400" b="0" i="0" u="none" strike="noStrike" cap="none" dirty="0">
                <a:solidFill>
                  <a:schemeClr val="dk1"/>
                </a:solidFill>
                <a:latin typeface="Microsoft JhengHei"/>
                <a:ea typeface="Microsoft JhengHei"/>
                <a:cs typeface="Microsoft JhengHei"/>
                <a:sym typeface="Microsoft JhengHei"/>
              </a:rPr>
              <a:t> </a:t>
            </a:r>
            <a:r>
              <a:rPr lang="en-US" sz="2400" b="0" i="0" u="none" strike="noStrike" cap="none" dirty="0" err="1">
                <a:solidFill>
                  <a:schemeClr val="dk1"/>
                </a:solidFill>
                <a:latin typeface="Microsoft JhengHei"/>
                <a:ea typeface="Microsoft JhengHei"/>
                <a:cs typeface="Microsoft JhengHei"/>
                <a:sym typeface="Microsoft JhengHei"/>
              </a:rPr>
              <a:t>旋轉</a:t>
            </a:r>
            <a:r>
              <a:rPr lang="en-US" sz="2400" b="0" i="0" u="none" strike="noStrike" cap="none" dirty="0">
                <a:solidFill>
                  <a:schemeClr val="dk1"/>
                </a:solidFill>
                <a:latin typeface="Microsoft JhengHei"/>
                <a:ea typeface="Microsoft JhengHei"/>
                <a:cs typeface="Microsoft JhengHei"/>
                <a:sym typeface="Microsoft JhengHei"/>
              </a:rPr>
              <a:t> x </a:t>
            </a:r>
            <a:r>
              <a:rPr lang="en-US" sz="2400" b="0" i="0" u="none" strike="noStrike" cap="none" dirty="0" err="1">
                <a:solidFill>
                  <a:schemeClr val="dk1"/>
                </a:solidFill>
                <a:latin typeface="Microsoft JhengHei"/>
                <a:ea typeface="Microsoft JhengHei"/>
                <a:cs typeface="Microsoft JhengHei"/>
                <a:sym typeface="Microsoft JhengHei"/>
              </a:rPr>
              <a:t>縮放</a:t>
            </a:r>
            <a:r>
              <a:rPr lang="en-US" sz="2400" b="0" i="0" u="none" strike="noStrike" cap="none" dirty="0">
                <a:solidFill>
                  <a:schemeClr val="dk1"/>
                </a:solidFill>
                <a:latin typeface="Microsoft JhengHei"/>
                <a:ea typeface="Microsoft JhengHei"/>
                <a:cs typeface="Microsoft JhengHei"/>
                <a:sym typeface="Microsoft JhengHei"/>
              </a:rPr>
              <a:t> x </a:t>
            </a:r>
            <a:r>
              <a:rPr lang="en-US" sz="2400" b="0" i="0" u="none" strike="noStrike" cap="none" dirty="0" err="1">
                <a:solidFill>
                  <a:schemeClr val="dk1"/>
                </a:solidFill>
                <a:latin typeface="Microsoft JhengHei"/>
                <a:ea typeface="Microsoft JhengHei"/>
                <a:cs typeface="Microsoft JhengHei"/>
                <a:sym typeface="Microsoft JhengHei"/>
              </a:rPr>
              <a:t>平移</a:t>
            </a:r>
            <a:r>
              <a:rPr lang="en-US" sz="1600" b="0" i="0" u="none" strike="noStrike" cap="none" dirty="0">
                <a:solidFill>
                  <a:schemeClr val="dk1"/>
                </a:solidFill>
                <a:latin typeface="Microsoft JhengHei"/>
                <a:ea typeface="Microsoft JhengHei"/>
                <a:cs typeface="Microsoft JhengHei"/>
                <a:sym typeface="Microsoft JhengHei"/>
              </a:rPr>
              <a:t> </a:t>
            </a:r>
            <a:endParaRPr sz="24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57"/>
          <p:cNvGrpSpPr/>
          <p:nvPr/>
        </p:nvGrpSpPr>
        <p:grpSpPr>
          <a:xfrm>
            <a:off x="0" y="0"/>
            <a:ext cx="791072" cy="791072"/>
            <a:chOff x="0" y="0"/>
            <a:chExt cx="791072" cy="791072"/>
          </a:xfrm>
        </p:grpSpPr>
        <p:sp>
          <p:nvSpPr>
            <p:cNvPr id="493" name="Google Shape;493;p5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4" name="Google Shape;494;p5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5" name="Google Shape;495;p5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6" name="Google Shape;496;p5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97" name="Google Shape;497;p57"/>
          <p:cNvGrpSpPr/>
          <p:nvPr/>
        </p:nvGrpSpPr>
        <p:grpSpPr>
          <a:xfrm>
            <a:off x="8460432" y="4299942"/>
            <a:ext cx="500406" cy="640288"/>
            <a:chOff x="8460432" y="4299942"/>
            <a:chExt cx="500406" cy="640288"/>
          </a:xfrm>
        </p:grpSpPr>
        <p:sp>
          <p:nvSpPr>
            <p:cNvPr id="498" name="Google Shape;498;p5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99" name="Google Shape;499;p5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00" name="Google Shape;500;p5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01" name="Google Shape;501;p5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502" name="Google Shape;502;p57"/>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(五)矩陣後乘法</a:t>
            </a: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0" y="1376930"/>
            <a:ext cx="10515600" cy="435133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04" name="Google Shape;504;p57"/>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58"/>
          <p:cNvGrpSpPr/>
          <p:nvPr/>
        </p:nvGrpSpPr>
        <p:grpSpPr>
          <a:xfrm>
            <a:off x="0" y="0"/>
            <a:ext cx="791072" cy="791072"/>
            <a:chOff x="0" y="0"/>
            <a:chExt cx="791072" cy="791072"/>
          </a:xfrm>
        </p:grpSpPr>
        <p:sp>
          <p:nvSpPr>
            <p:cNvPr id="510" name="Google Shape;510;p5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1" name="Google Shape;511;p5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2" name="Google Shape;512;p5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3" name="Google Shape;513;p5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14" name="Google Shape;514;p58"/>
          <p:cNvGrpSpPr/>
          <p:nvPr/>
        </p:nvGrpSpPr>
        <p:grpSpPr>
          <a:xfrm>
            <a:off x="8460432" y="4299942"/>
            <a:ext cx="500406" cy="640288"/>
            <a:chOff x="8460432" y="4299942"/>
            <a:chExt cx="500406" cy="640288"/>
          </a:xfrm>
        </p:grpSpPr>
        <p:sp>
          <p:nvSpPr>
            <p:cNvPr id="515" name="Google Shape;515;p5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6" name="Google Shape;516;p5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7" name="Google Shape;517;p5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18" name="Google Shape;518;p5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519" name="Google Shape;519;p58"/>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(六) 3D繪圖流程套用後乘法</a:t>
            </a:r>
            <a:endParaRPr sz="2000" b="0" i="0" u="none" strike="noStrike" cap="none">
              <a:solidFill>
                <a:srgbClr val="0070C0"/>
              </a:solidFill>
              <a:latin typeface="Arial"/>
              <a:ea typeface="Arial"/>
              <a:cs typeface="Arial"/>
              <a:sym typeface="Arial"/>
            </a:endParaRPr>
          </a:p>
        </p:txBody>
      </p:sp>
      <p:sp>
        <p:nvSpPr>
          <p:cNvPr id="520" name="Google Shape;520;p58"/>
          <p:cNvSpPr txBox="1"/>
          <p:nvPr/>
        </p:nvSpPr>
        <p:spPr>
          <a:xfrm>
            <a:off x="838200" y="1255225"/>
            <a:ext cx="7168711" cy="82558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我們知道3D繪圖的流程</a:t>
            </a:r>
            <a:endParaRPr sz="2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這裡可以清楚地看到其流程套用後乘法的結果</a:t>
            </a:r>
            <a:endParaRPr sz="20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2000" b="0" i="0" u="none" strike="noStrike" cap="none">
              <a:solidFill>
                <a:schemeClr val="dk1"/>
              </a:solidFill>
              <a:latin typeface="Microsoft JhengHei"/>
              <a:ea typeface="Microsoft JhengHei"/>
              <a:cs typeface="Microsoft JhengHei"/>
              <a:sym typeface="Microsoft JhengHei"/>
            </a:endParaRPr>
          </a:p>
        </p:txBody>
      </p:sp>
      <p:grpSp>
        <p:nvGrpSpPr>
          <p:cNvPr id="521" name="Google Shape;521;p58"/>
          <p:cNvGrpSpPr/>
          <p:nvPr/>
        </p:nvGrpSpPr>
        <p:grpSpPr>
          <a:xfrm>
            <a:off x="4184" y="2180089"/>
            <a:ext cx="8435776" cy="2760140"/>
            <a:chOff x="593420" y="2844777"/>
            <a:chExt cx="11005160" cy="3600828"/>
          </a:xfrm>
        </p:grpSpPr>
        <p:pic>
          <p:nvPicPr>
            <p:cNvPr id="522" name="Google Shape;522;p58"/>
            <p:cNvPicPr preferRelativeResize="0"/>
            <p:nvPr/>
          </p:nvPicPr>
          <p:blipFill rotWithShape="1">
            <a:blip r:embed="rId3">
              <a:alphaModFix/>
            </a:blip>
            <a:srcRect t="50226" b="8256"/>
            <a:stretch/>
          </p:blipFill>
          <p:spPr>
            <a:xfrm>
              <a:off x="593420" y="4911481"/>
              <a:ext cx="11005160" cy="1534124"/>
            </a:xfrm>
            <a:prstGeom prst="rect">
              <a:avLst/>
            </a:prstGeom>
            <a:noFill/>
            <a:ln>
              <a:noFill/>
            </a:ln>
          </p:spPr>
        </p:pic>
        <p:sp>
          <p:nvSpPr>
            <p:cNvPr id="523" name="Google Shape;523;p58"/>
            <p:cNvSpPr/>
            <p:nvPr/>
          </p:nvSpPr>
          <p:spPr>
            <a:xfrm>
              <a:off x="1196462"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524" name="Google Shape;524;p58"/>
            <p:cNvSpPr/>
            <p:nvPr/>
          </p:nvSpPr>
          <p:spPr>
            <a:xfrm>
              <a:off x="3219704"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525" name="Google Shape;525;p58"/>
            <p:cNvSpPr/>
            <p:nvPr/>
          </p:nvSpPr>
          <p:spPr>
            <a:xfrm>
              <a:off x="5321772"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a:t>
              </a:r>
              <a:r>
                <a:rPr lang="en-US">
                  <a:solidFill>
                    <a:schemeClr val="lt1"/>
                  </a:solidFill>
                  <a:latin typeface="Microsoft JhengHei"/>
                  <a:ea typeface="Microsoft JhengHei"/>
                  <a:cs typeface="Microsoft JhengHei"/>
                  <a:sym typeface="Microsoft JhengHei"/>
                </a:rPr>
                <a:t>View</a:t>
              </a:r>
              <a:r>
                <a:rPr lang="en-US" sz="1400" b="0" i="0" u="none" strike="noStrike" cap="none">
                  <a:solidFill>
                    <a:schemeClr val="lt1"/>
                  </a:solidFill>
                  <a:latin typeface="Microsoft JhengHei"/>
                  <a:ea typeface="Microsoft JhengHei"/>
                  <a:cs typeface="Microsoft JhengHei"/>
                  <a:sym typeface="Microsoft JhengHei"/>
                </a:rPr>
                <a:t>)</a:t>
              </a:r>
              <a:endParaRPr sz="1400" b="0" i="0" u="none" strike="noStrike" cap="none">
                <a:solidFill>
                  <a:schemeClr val="lt1"/>
                </a:solidFill>
                <a:latin typeface="Microsoft JhengHei"/>
                <a:ea typeface="Microsoft JhengHei"/>
                <a:cs typeface="Microsoft JhengHei"/>
                <a:sym typeface="Microsoft JhengHei"/>
              </a:endParaRPr>
            </a:p>
          </p:txBody>
        </p:sp>
        <p:sp>
          <p:nvSpPr>
            <p:cNvPr id="526" name="Google Shape;526;p58"/>
            <p:cNvSpPr/>
            <p:nvPr/>
          </p:nvSpPr>
          <p:spPr>
            <a:xfrm>
              <a:off x="7418584"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527" name="Google Shape;527;p58"/>
            <p:cNvSpPr/>
            <p:nvPr/>
          </p:nvSpPr>
          <p:spPr>
            <a:xfrm>
              <a:off x="9390588"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528" name="Google Shape;528;p58"/>
            <p:cNvCxnSpPr>
              <a:stCxn id="523" idx="3"/>
              <a:endCxn id="524" idx="1"/>
            </p:cNvCxnSpPr>
            <p:nvPr/>
          </p:nvCxnSpPr>
          <p:spPr>
            <a:xfrm>
              <a:off x="2762503" y="3705736"/>
              <a:ext cx="457200" cy="0"/>
            </a:xfrm>
            <a:prstGeom prst="straightConnector1">
              <a:avLst/>
            </a:prstGeom>
            <a:noFill/>
            <a:ln w="28575" cap="flat" cmpd="sng">
              <a:solidFill>
                <a:srgbClr val="4A7DBA"/>
              </a:solidFill>
              <a:prstDash val="solid"/>
              <a:round/>
              <a:headEnd type="none" w="sm" len="sm"/>
              <a:tailEnd type="triangle" w="med" len="med"/>
            </a:ln>
          </p:spPr>
        </p:cxnSp>
        <p:cxnSp>
          <p:nvCxnSpPr>
            <p:cNvPr id="529" name="Google Shape;529;p58"/>
            <p:cNvCxnSpPr>
              <a:endCxn id="525" idx="1"/>
            </p:cNvCxnSpPr>
            <p:nvPr/>
          </p:nvCxnSpPr>
          <p:spPr>
            <a:xfrm>
              <a:off x="4791072" y="3703036"/>
              <a:ext cx="530700" cy="2700"/>
            </a:xfrm>
            <a:prstGeom prst="straightConnector1">
              <a:avLst/>
            </a:prstGeom>
            <a:noFill/>
            <a:ln w="28575" cap="flat" cmpd="sng">
              <a:solidFill>
                <a:srgbClr val="4A7DBA"/>
              </a:solidFill>
              <a:prstDash val="solid"/>
              <a:round/>
              <a:headEnd type="none" w="sm" len="sm"/>
              <a:tailEnd type="triangle" w="med" len="med"/>
            </a:ln>
          </p:spPr>
        </p:cxnSp>
        <p:cxnSp>
          <p:nvCxnSpPr>
            <p:cNvPr id="530" name="Google Shape;530;p58"/>
            <p:cNvCxnSpPr>
              <a:endCxn id="526" idx="1"/>
            </p:cNvCxnSpPr>
            <p:nvPr/>
          </p:nvCxnSpPr>
          <p:spPr>
            <a:xfrm>
              <a:off x="6910684" y="3705736"/>
              <a:ext cx="507900" cy="0"/>
            </a:xfrm>
            <a:prstGeom prst="straightConnector1">
              <a:avLst/>
            </a:prstGeom>
            <a:noFill/>
            <a:ln w="28575" cap="flat" cmpd="sng">
              <a:solidFill>
                <a:srgbClr val="4A7DBA"/>
              </a:solidFill>
              <a:prstDash val="solid"/>
              <a:round/>
              <a:headEnd type="none" w="sm" len="sm"/>
              <a:tailEnd type="triangle" w="med" len="med"/>
            </a:ln>
          </p:spPr>
        </p:cxnSp>
        <p:cxnSp>
          <p:nvCxnSpPr>
            <p:cNvPr id="531" name="Google Shape;531;p58"/>
            <p:cNvCxnSpPr>
              <a:endCxn id="527" idx="1"/>
            </p:cNvCxnSpPr>
            <p:nvPr/>
          </p:nvCxnSpPr>
          <p:spPr>
            <a:xfrm>
              <a:off x="8984688" y="3703036"/>
              <a:ext cx="405900" cy="2700"/>
            </a:xfrm>
            <a:prstGeom prst="straightConnector1">
              <a:avLst/>
            </a:prstGeom>
            <a:noFill/>
            <a:ln w="28575" cap="flat" cmpd="sng">
              <a:solidFill>
                <a:srgbClr val="4A7DBA"/>
              </a:solidFill>
              <a:prstDash val="solid"/>
              <a:round/>
              <a:headEnd type="none" w="sm" len="sm"/>
              <a:tailEnd type="triangle" w="med" len="med"/>
            </a:ln>
          </p:spPr>
        </p:cxnSp>
        <p:sp>
          <p:nvSpPr>
            <p:cNvPr id="532" name="Google Shape;532;p58"/>
            <p:cNvSpPr txBox="1"/>
            <p:nvPr/>
          </p:nvSpPr>
          <p:spPr>
            <a:xfrm rot="5400000">
              <a:off x="3992953" y="3691654"/>
              <a:ext cx="2121869" cy="6825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Microsoft JhengHei"/>
                  <a:ea typeface="Microsoft JhengHei"/>
                  <a:cs typeface="Microsoft JhengHei"/>
                  <a:sym typeface="Microsoft JhengHei"/>
                </a:rPr>
                <a:t>View</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Microsoft JhengHei"/>
                  <a:ea typeface="Microsoft JhengHei"/>
                  <a:cs typeface="Microsoft JhengHei"/>
                  <a:sym typeface="Microsoft JhengHei"/>
                </a:rPr>
                <a:t>transformation</a:t>
              </a:r>
              <a:endParaRPr sz="1400" b="1" i="0" u="none" strike="noStrike" cap="none">
                <a:solidFill>
                  <a:srgbClr val="00B050"/>
                </a:solidFill>
                <a:latin typeface="Microsoft JhengHei"/>
                <a:ea typeface="Microsoft JhengHei"/>
                <a:cs typeface="Microsoft JhengHei"/>
                <a:sym typeface="Microsoft JhengHei"/>
              </a:endParaRPr>
            </a:p>
          </p:txBody>
        </p:sp>
        <p:sp>
          <p:nvSpPr>
            <p:cNvPr id="533" name="Google Shape;533;p58"/>
            <p:cNvSpPr txBox="1"/>
            <p:nvPr/>
          </p:nvSpPr>
          <p:spPr>
            <a:xfrm rot="5400000">
              <a:off x="1129472" y="4056992"/>
              <a:ext cx="3388025" cy="963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Microsoft JhengHei"/>
                  <a:ea typeface="Microsoft JhengHei"/>
                  <a:cs typeface="Microsoft JhengHei"/>
                  <a:sym typeface="Microsoft JhengHei"/>
                </a:rPr>
                <a:t>Model</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Microsoft JhengHei"/>
                  <a:ea typeface="Microsoft JhengHei"/>
                  <a:cs typeface="Microsoft JhengHei"/>
                  <a:sym typeface="Microsoft JhengHei"/>
                </a:rPr>
                <a:t>transformation</a:t>
              </a:r>
              <a:endParaRPr sz="1400" b="1" i="0" u="none" strike="noStrike" cap="none">
                <a:solidFill>
                  <a:srgbClr val="FF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0000"/>
                </a:solidFill>
                <a:latin typeface="Microsoft JhengHei"/>
                <a:ea typeface="Microsoft JhengHei"/>
                <a:cs typeface="Microsoft JhengHei"/>
                <a:sym typeface="Microsoft JhengHei"/>
              </a:endParaRPr>
            </a:p>
          </p:txBody>
        </p:sp>
        <p:sp>
          <p:nvSpPr>
            <p:cNvPr id="534" name="Google Shape;534;p58"/>
            <p:cNvSpPr/>
            <p:nvPr/>
          </p:nvSpPr>
          <p:spPr>
            <a:xfrm>
              <a:off x="2944516" y="5384446"/>
              <a:ext cx="5303268" cy="554181"/>
            </a:xfrm>
            <a:prstGeom prst="rect">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cxnSp>
          <p:nvCxnSpPr>
            <p:cNvPr id="535" name="Google Shape;535;p58"/>
            <p:cNvCxnSpPr/>
            <p:nvPr/>
          </p:nvCxnSpPr>
          <p:spPr>
            <a:xfrm flipH="1">
              <a:off x="3703782" y="4322618"/>
              <a:ext cx="3445164" cy="1185877"/>
            </a:xfrm>
            <a:prstGeom prst="straightConnector1">
              <a:avLst/>
            </a:prstGeom>
            <a:noFill/>
            <a:ln w="19050" cap="flat" cmpd="sng">
              <a:solidFill>
                <a:srgbClr val="FFC000"/>
              </a:solidFill>
              <a:prstDash val="solid"/>
              <a:round/>
              <a:headEnd type="none" w="sm" len="sm"/>
              <a:tailEnd type="triangle" w="med" len="med"/>
            </a:ln>
          </p:spPr>
        </p:cxnSp>
        <p:cxnSp>
          <p:nvCxnSpPr>
            <p:cNvPr id="536" name="Google Shape;536;p58"/>
            <p:cNvCxnSpPr/>
            <p:nvPr/>
          </p:nvCxnSpPr>
          <p:spPr>
            <a:xfrm>
              <a:off x="5098473" y="4373951"/>
              <a:ext cx="757382" cy="1117820"/>
            </a:xfrm>
            <a:prstGeom prst="straightConnector1">
              <a:avLst/>
            </a:prstGeom>
            <a:noFill/>
            <a:ln w="19050" cap="flat" cmpd="sng">
              <a:solidFill>
                <a:srgbClr val="00B050"/>
              </a:solidFill>
              <a:prstDash val="solid"/>
              <a:round/>
              <a:headEnd type="none" w="sm" len="sm"/>
              <a:tailEnd type="triangle" w="med" len="med"/>
            </a:ln>
          </p:spPr>
        </p:cxnSp>
        <p:cxnSp>
          <p:nvCxnSpPr>
            <p:cNvPr id="537" name="Google Shape;537;p58"/>
            <p:cNvCxnSpPr/>
            <p:nvPr/>
          </p:nvCxnSpPr>
          <p:spPr>
            <a:xfrm>
              <a:off x="2983094" y="4373951"/>
              <a:ext cx="4387689" cy="1117820"/>
            </a:xfrm>
            <a:prstGeom prst="straightConnector1">
              <a:avLst/>
            </a:prstGeom>
            <a:noFill/>
            <a:ln w="19050" cap="flat" cmpd="sng">
              <a:solidFill>
                <a:srgbClr val="FF0000"/>
              </a:solidFill>
              <a:prstDash val="solid"/>
              <a:round/>
              <a:headEnd type="none" w="sm" len="sm"/>
              <a:tailEnd type="triangle" w="med" len="med"/>
            </a:ln>
          </p:spPr>
        </p:cxnSp>
        <p:sp>
          <p:nvSpPr>
            <p:cNvPr id="538" name="Google Shape;538;p58"/>
            <p:cNvSpPr txBox="1"/>
            <p:nvPr/>
          </p:nvSpPr>
          <p:spPr>
            <a:xfrm rot="5400000">
              <a:off x="5697825" y="3769264"/>
              <a:ext cx="2521571" cy="923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E36C09"/>
                  </a:solidFill>
                  <a:latin typeface="Microsoft JhengHei"/>
                  <a:ea typeface="Microsoft JhengHei"/>
                  <a:cs typeface="Microsoft JhengHei"/>
                  <a:sym typeface="Microsoft JhengHei"/>
                </a:rPr>
                <a:t>Projection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E36C09"/>
                </a:solidFill>
                <a:latin typeface="Microsoft JhengHei"/>
                <a:ea typeface="Microsoft JhengHei"/>
                <a:cs typeface="Microsoft JhengHei"/>
                <a:sym typeface="Microsoft JhengHei"/>
              </a:endParaRPr>
            </a:p>
          </p:txBody>
        </p:sp>
      </p:grpSp>
      <p:sp>
        <p:nvSpPr>
          <p:cNvPr id="539" name="Google Shape;539;p58"/>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59"/>
          <p:cNvGrpSpPr/>
          <p:nvPr/>
        </p:nvGrpSpPr>
        <p:grpSpPr>
          <a:xfrm>
            <a:off x="0" y="0"/>
            <a:ext cx="791072" cy="791072"/>
            <a:chOff x="0" y="0"/>
            <a:chExt cx="791072" cy="791072"/>
          </a:xfrm>
        </p:grpSpPr>
        <p:sp>
          <p:nvSpPr>
            <p:cNvPr id="545" name="Google Shape;545;p5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6" name="Google Shape;546;p5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7" name="Google Shape;547;p5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8" name="Google Shape;548;p5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49" name="Google Shape;549;p59"/>
          <p:cNvGrpSpPr/>
          <p:nvPr/>
        </p:nvGrpSpPr>
        <p:grpSpPr>
          <a:xfrm>
            <a:off x="8460432" y="4299942"/>
            <a:ext cx="500406" cy="640288"/>
            <a:chOff x="8460432" y="4299942"/>
            <a:chExt cx="500406" cy="640288"/>
          </a:xfrm>
        </p:grpSpPr>
        <p:sp>
          <p:nvSpPr>
            <p:cNvPr id="550" name="Google Shape;550;p5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1" name="Google Shape;551;p5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2" name="Google Shape;552;p5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53" name="Google Shape;553;p5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554" name="Google Shape;554;p59"/>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(七) 複習 : 3D繪圖流程 (Pipeline)</a:t>
            </a:r>
            <a:endParaRPr sz="2000" b="0" i="0" u="none" strike="noStrike" cap="none">
              <a:solidFill>
                <a:srgbClr val="0070C0"/>
              </a:solidFill>
              <a:latin typeface="Arial"/>
              <a:ea typeface="Arial"/>
              <a:cs typeface="Arial"/>
              <a:sym typeface="Arial"/>
            </a:endParaRPr>
          </a:p>
        </p:txBody>
      </p:sp>
      <p:grpSp>
        <p:nvGrpSpPr>
          <p:cNvPr id="555" name="Google Shape;555;p59"/>
          <p:cNvGrpSpPr/>
          <p:nvPr/>
        </p:nvGrpSpPr>
        <p:grpSpPr>
          <a:xfrm>
            <a:off x="5006" y="1247831"/>
            <a:ext cx="9138995" cy="3685575"/>
            <a:chOff x="0" y="1222639"/>
            <a:chExt cx="12232640" cy="4933181"/>
          </a:xfrm>
        </p:grpSpPr>
        <p:pic>
          <p:nvPicPr>
            <p:cNvPr id="556" name="Google Shape;556;p59"/>
            <p:cNvPicPr preferRelativeResize="0"/>
            <p:nvPr/>
          </p:nvPicPr>
          <p:blipFill rotWithShape="1">
            <a:blip r:embed="rId3">
              <a:alphaModFix/>
            </a:blip>
            <a:srcRect/>
            <a:stretch/>
          </p:blipFill>
          <p:spPr>
            <a:xfrm>
              <a:off x="4859010" y="1222639"/>
              <a:ext cx="2421816" cy="1939497"/>
            </a:xfrm>
            <a:prstGeom prst="rect">
              <a:avLst/>
            </a:prstGeom>
            <a:noFill/>
            <a:ln>
              <a:noFill/>
            </a:ln>
          </p:spPr>
        </p:pic>
        <p:sp>
          <p:nvSpPr>
            <p:cNvPr id="557" name="Google Shape;557;p59"/>
            <p:cNvSpPr/>
            <p:nvPr/>
          </p:nvSpPr>
          <p:spPr>
            <a:xfrm>
              <a:off x="1834848" y="2765410"/>
              <a:ext cx="1464893"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558" name="Google Shape;558;p59"/>
            <p:cNvSpPr/>
            <p:nvPr/>
          </p:nvSpPr>
          <p:spPr>
            <a:xfrm>
              <a:off x="3707552" y="2765410"/>
              <a:ext cx="1490959"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559" name="Google Shape;559;p59"/>
            <p:cNvSpPr/>
            <p:nvPr/>
          </p:nvSpPr>
          <p:spPr>
            <a:xfrm>
              <a:off x="5505623" y="2765410"/>
              <a:ext cx="146207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a:t>
              </a:r>
              <a:endParaRPr sz="1400" b="0" i="0" u="none" strike="noStrike" cap="none">
                <a:solidFill>
                  <a:schemeClr val="lt1"/>
                </a:solidFill>
                <a:latin typeface="Microsoft JhengHei"/>
                <a:ea typeface="Microsoft JhengHei"/>
                <a:cs typeface="Microsoft JhengHei"/>
                <a:sym typeface="Microsoft JhengHei"/>
              </a:endParaRPr>
            </a:p>
          </p:txBody>
        </p:sp>
        <p:sp>
          <p:nvSpPr>
            <p:cNvPr id="560" name="Google Shape;560;p59"/>
            <p:cNvSpPr/>
            <p:nvPr/>
          </p:nvSpPr>
          <p:spPr>
            <a:xfrm>
              <a:off x="7322331" y="2765410"/>
              <a:ext cx="1474527"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561" name="Google Shape;561;p59"/>
            <p:cNvSpPr/>
            <p:nvPr/>
          </p:nvSpPr>
          <p:spPr>
            <a:xfrm>
              <a:off x="9109990" y="2765410"/>
              <a:ext cx="1419916"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sp>
          <p:nvSpPr>
            <p:cNvPr id="562" name="Google Shape;562;p59"/>
            <p:cNvSpPr/>
            <p:nvPr/>
          </p:nvSpPr>
          <p:spPr>
            <a:xfrm>
              <a:off x="10772724" y="2765410"/>
              <a:ext cx="1459916" cy="945932"/>
            </a:xfrm>
            <a:prstGeom prst="rect">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螢幕坐標系</a:t>
              </a:r>
              <a:endParaRPr sz="1400" b="1" i="0" u="none" strike="noStrike" cap="none">
                <a:solidFill>
                  <a:srgbClr val="24406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(Screen)</a:t>
              </a:r>
              <a:endParaRPr sz="1400" b="0" i="0" u="none" strike="noStrike" cap="none">
                <a:solidFill>
                  <a:srgbClr val="000000"/>
                </a:solidFill>
                <a:latin typeface="Microsoft JhengHei"/>
                <a:ea typeface="Microsoft JhengHei"/>
                <a:cs typeface="Microsoft JhengHei"/>
                <a:sym typeface="Microsoft JhengHei"/>
              </a:endParaRPr>
            </a:p>
          </p:txBody>
        </p:sp>
        <p:sp>
          <p:nvSpPr>
            <p:cNvPr id="563" name="Google Shape;563;p59"/>
            <p:cNvSpPr/>
            <p:nvPr/>
          </p:nvSpPr>
          <p:spPr>
            <a:xfrm>
              <a:off x="0" y="2765410"/>
              <a:ext cx="1477162" cy="945932"/>
            </a:xfrm>
            <a:prstGeom prst="rect">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在地坐標系</a:t>
              </a:r>
              <a:endParaRPr sz="1400" b="1" i="0" u="none" strike="noStrike" cap="none">
                <a:solidFill>
                  <a:srgbClr val="24406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(Local)</a:t>
              </a:r>
              <a:endParaRPr sz="1400" b="1" i="0" u="none" strike="noStrike" cap="none">
                <a:solidFill>
                  <a:srgbClr val="244061"/>
                </a:solidFill>
                <a:latin typeface="Microsoft JhengHei"/>
                <a:ea typeface="Microsoft JhengHei"/>
                <a:cs typeface="Microsoft JhengHei"/>
                <a:sym typeface="Microsoft JhengHei"/>
              </a:endParaRPr>
            </a:p>
          </p:txBody>
        </p:sp>
        <p:sp>
          <p:nvSpPr>
            <p:cNvPr id="564" name="Google Shape;564;p59"/>
            <p:cNvSpPr/>
            <p:nvPr/>
          </p:nvSpPr>
          <p:spPr>
            <a:xfrm>
              <a:off x="1387023" y="4155688"/>
              <a:ext cx="2258209"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 Matrix)</a:t>
              </a:r>
              <a:endParaRPr sz="1400" b="0" i="0" u="none" strike="noStrike" cap="none">
                <a:solidFill>
                  <a:srgbClr val="000000"/>
                </a:solidFill>
                <a:latin typeface="Microsoft JhengHei"/>
                <a:ea typeface="Microsoft JhengHei"/>
                <a:cs typeface="Microsoft JhengHei"/>
                <a:sym typeface="Microsoft JhengHei"/>
              </a:endParaRPr>
            </a:p>
          </p:txBody>
        </p:sp>
        <p:sp>
          <p:nvSpPr>
            <p:cNvPr id="565" name="Google Shape;565;p59"/>
            <p:cNvSpPr/>
            <p:nvPr/>
          </p:nvSpPr>
          <p:spPr>
            <a:xfrm>
              <a:off x="4171292" y="5201608"/>
              <a:ext cx="2296160"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 Matrix)</a:t>
              </a:r>
              <a:endParaRPr sz="1400" b="0" i="0" u="none" strike="noStrike" cap="none">
                <a:solidFill>
                  <a:schemeClr val="lt1"/>
                </a:solidFill>
                <a:latin typeface="Microsoft JhengHei"/>
                <a:ea typeface="Microsoft JhengHei"/>
                <a:cs typeface="Microsoft JhengHei"/>
                <a:sym typeface="Microsoft JhengHei"/>
              </a:endParaRPr>
            </a:p>
          </p:txBody>
        </p:sp>
        <p:sp>
          <p:nvSpPr>
            <p:cNvPr id="566" name="Google Shape;566;p59"/>
            <p:cNvSpPr/>
            <p:nvPr/>
          </p:nvSpPr>
          <p:spPr>
            <a:xfrm>
              <a:off x="5842397" y="4033818"/>
              <a:ext cx="2651760"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 Matrix)</a:t>
              </a:r>
              <a:endParaRPr sz="1400" b="0" i="0" u="none" strike="noStrike" cap="none">
                <a:solidFill>
                  <a:schemeClr val="lt1"/>
                </a:solidFill>
                <a:latin typeface="Microsoft JhengHei"/>
                <a:ea typeface="Microsoft JhengHei"/>
                <a:cs typeface="Microsoft JhengHei"/>
                <a:sym typeface="Microsoft JhengHei"/>
              </a:endParaRPr>
            </a:p>
          </p:txBody>
        </p:sp>
        <p:sp>
          <p:nvSpPr>
            <p:cNvPr id="567" name="Google Shape;567;p59"/>
            <p:cNvSpPr/>
            <p:nvPr/>
          </p:nvSpPr>
          <p:spPr>
            <a:xfrm>
              <a:off x="8202352" y="5209888"/>
              <a:ext cx="1621586" cy="945932"/>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Culling,</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Clipping,</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 .etc.</a:t>
              </a:r>
              <a:endParaRPr sz="1400" b="0" i="0" u="none" strike="noStrike" cap="none">
                <a:solidFill>
                  <a:srgbClr val="000000"/>
                </a:solidFill>
                <a:latin typeface="Microsoft JhengHei"/>
                <a:ea typeface="Microsoft JhengHei"/>
                <a:cs typeface="Microsoft JhengHei"/>
                <a:sym typeface="Microsoft JhengHei"/>
              </a:endParaRPr>
            </a:p>
          </p:txBody>
        </p:sp>
        <p:sp>
          <p:nvSpPr>
            <p:cNvPr id="568" name="Google Shape;568;p59"/>
            <p:cNvSpPr/>
            <p:nvPr/>
          </p:nvSpPr>
          <p:spPr>
            <a:xfrm>
              <a:off x="1387023" y="3015729"/>
              <a:ext cx="446995"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69" name="Google Shape;569;p59"/>
            <p:cNvSpPr/>
            <p:nvPr/>
          </p:nvSpPr>
          <p:spPr>
            <a:xfrm>
              <a:off x="3223092" y="3015729"/>
              <a:ext cx="476059"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0" name="Google Shape;570;p59"/>
            <p:cNvSpPr/>
            <p:nvPr/>
          </p:nvSpPr>
          <p:spPr>
            <a:xfrm>
              <a:off x="5059848" y="3015729"/>
              <a:ext cx="440253"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1" name="Google Shape;571;p59"/>
            <p:cNvSpPr/>
            <p:nvPr/>
          </p:nvSpPr>
          <p:spPr>
            <a:xfrm>
              <a:off x="6871854" y="3015729"/>
              <a:ext cx="433407"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2" name="Google Shape;572;p59"/>
            <p:cNvSpPr/>
            <p:nvPr/>
          </p:nvSpPr>
          <p:spPr>
            <a:xfrm>
              <a:off x="8692414" y="3015729"/>
              <a:ext cx="422972"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3" name="Google Shape;573;p59"/>
            <p:cNvSpPr/>
            <p:nvPr/>
          </p:nvSpPr>
          <p:spPr>
            <a:xfrm>
              <a:off x="10443660" y="3016305"/>
              <a:ext cx="405964"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574" name="Google Shape;574;p59"/>
            <p:cNvCxnSpPr/>
            <p:nvPr/>
          </p:nvCxnSpPr>
          <p:spPr>
            <a:xfrm rot="10800000" flipH="1">
              <a:off x="1615440" y="3576320"/>
              <a:ext cx="10160" cy="579368"/>
            </a:xfrm>
            <a:prstGeom prst="straightConnector1">
              <a:avLst/>
            </a:prstGeom>
            <a:noFill/>
            <a:ln w="38100" cap="flat" cmpd="sng">
              <a:solidFill>
                <a:srgbClr val="4A7DBA"/>
              </a:solidFill>
              <a:prstDash val="dot"/>
              <a:round/>
              <a:headEnd type="none" w="sm" len="sm"/>
              <a:tailEnd type="stealth" w="med" len="med"/>
            </a:ln>
          </p:spPr>
        </p:cxnSp>
        <p:cxnSp>
          <p:nvCxnSpPr>
            <p:cNvPr id="575" name="Google Shape;575;p59"/>
            <p:cNvCxnSpPr/>
            <p:nvPr/>
          </p:nvCxnSpPr>
          <p:spPr>
            <a:xfrm rot="10800000" flipH="1">
              <a:off x="3464345" y="3554924"/>
              <a:ext cx="10160" cy="579368"/>
            </a:xfrm>
            <a:prstGeom prst="straightConnector1">
              <a:avLst/>
            </a:prstGeom>
            <a:noFill/>
            <a:ln w="38100" cap="flat" cmpd="sng">
              <a:solidFill>
                <a:srgbClr val="4A7DBA"/>
              </a:solidFill>
              <a:prstDash val="dot"/>
              <a:round/>
              <a:headEnd type="none" w="sm" len="sm"/>
              <a:tailEnd type="stealth" w="med" len="med"/>
            </a:ln>
          </p:spPr>
        </p:cxnSp>
        <p:cxnSp>
          <p:nvCxnSpPr>
            <p:cNvPr id="576" name="Google Shape;576;p59"/>
            <p:cNvCxnSpPr/>
            <p:nvPr/>
          </p:nvCxnSpPr>
          <p:spPr>
            <a:xfrm rot="10800000">
              <a:off x="5319372" y="3554924"/>
              <a:ext cx="0" cy="1853247"/>
            </a:xfrm>
            <a:prstGeom prst="straightConnector1">
              <a:avLst/>
            </a:prstGeom>
            <a:noFill/>
            <a:ln w="38100" cap="flat" cmpd="sng">
              <a:solidFill>
                <a:srgbClr val="4A7DBA"/>
              </a:solidFill>
              <a:prstDash val="dot"/>
              <a:round/>
              <a:headEnd type="none" w="sm" len="sm"/>
              <a:tailEnd type="stealth" w="med" len="med"/>
            </a:ln>
          </p:spPr>
        </p:cxnSp>
        <p:cxnSp>
          <p:nvCxnSpPr>
            <p:cNvPr id="577" name="Google Shape;577;p59"/>
            <p:cNvCxnSpPr/>
            <p:nvPr/>
          </p:nvCxnSpPr>
          <p:spPr>
            <a:xfrm rot="10800000">
              <a:off x="7088557" y="3576320"/>
              <a:ext cx="15852" cy="588680"/>
            </a:xfrm>
            <a:prstGeom prst="straightConnector1">
              <a:avLst/>
            </a:prstGeom>
            <a:noFill/>
            <a:ln w="38100" cap="flat" cmpd="sng">
              <a:solidFill>
                <a:srgbClr val="4A7DBA"/>
              </a:solidFill>
              <a:prstDash val="dot"/>
              <a:round/>
              <a:headEnd type="none" w="sm" len="sm"/>
              <a:tailEnd type="stealth" w="med" len="med"/>
            </a:ln>
          </p:spPr>
        </p:cxnSp>
        <p:cxnSp>
          <p:nvCxnSpPr>
            <p:cNvPr id="578" name="Google Shape;578;p59"/>
            <p:cNvCxnSpPr/>
            <p:nvPr/>
          </p:nvCxnSpPr>
          <p:spPr>
            <a:xfrm rot="10800000" flipH="1">
              <a:off x="8894718" y="3533934"/>
              <a:ext cx="9182" cy="1667674"/>
            </a:xfrm>
            <a:prstGeom prst="straightConnector1">
              <a:avLst/>
            </a:prstGeom>
            <a:noFill/>
            <a:ln w="38100" cap="flat" cmpd="sng">
              <a:solidFill>
                <a:srgbClr val="4A7DBA"/>
              </a:solidFill>
              <a:prstDash val="dot"/>
              <a:round/>
              <a:headEnd type="none" w="sm" len="sm"/>
              <a:tailEnd type="stealth" w="med" len="med"/>
            </a:ln>
          </p:spPr>
        </p:cxnSp>
        <p:cxnSp>
          <p:nvCxnSpPr>
            <p:cNvPr id="579" name="Google Shape;579;p59"/>
            <p:cNvCxnSpPr/>
            <p:nvPr/>
          </p:nvCxnSpPr>
          <p:spPr>
            <a:xfrm rot="10800000">
              <a:off x="10646642" y="3461023"/>
              <a:ext cx="9347" cy="703977"/>
            </a:xfrm>
            <a:prstGeom prst="straightConnector1">
              <a:avLst/>
            </a:prstGeom>
            <a:noFill/>
            <a:ln w="38100" cap="flat" cmpd="sng">
              <a:solidFill>
                <a:srgbClr val="4A7DBA"/>
              </a:solidFill>
              <a:prstDash val="dot"/>
              <a:round/>
              <a:headEnd type="none" w="sm" len="sm"/>
              <a:tailEnd type="stealth" w="med" len="med"/>
            </a:ln>
          </p:spPr>
        </p:cxnSp>
        <p:sp>
          <p:nvSpPr>
            <p:cNvPr id="580" name="Google Shape;580;p59"/>
            <p:cNvSpPr/>
            <p:nvPr/>
          </p:nvSpPr>
          <p:spPr>
            <a:xfrm>
              <a:off x="9921912" y="4195621"/>
              <a:ext cx="1653093" cy="741679"/>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Rasterizeion </a:t>
              </a:r>
              <a:endParaRPr sz="1400" b="0" i="0" u="none" strike="noStrike" cap="none">
                <a:solidFill>
                  <a:schemeClr val="dk1"/>
                </a:solidFill>
                <a:latin typeface="Microsoft JhengHei"/>
                <a:ea typeface="Microsoft JhengHei"/>
                <a:cs typeface="Microsoft JhengHei"/>
                <a:sym typeface="Microsoft JhengHei"/>
              </a:endParaRPr>
            </a:p>
          </p:txBody>
        </p:sp>
        <p:sp>
          <p:nvSpPr>
            <p:cNvPr id="581" name="Google Shape;581;p59"/>
            <p:cNvSpPr/>
            <p:nvPr/>
          </p:nvSpPr>
          <p:spPr>
            <a:xfrm>
              <a:off x="1006147" y="5205452"/>
              <a:ext cx="3053080" cy="588263"/>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Geometrical transformation</a:t>
              </a:r>
              <a:endParaRPr sz="1400" b="0" i="0" u="none" strike="noStrike" cap="none">
                <a:solidFill>
                  <a:srgbClr val="000000"/>
                </a:solidFill>
                <a:latin typeface="Microsoft JhengHei"/>
                <a:ea typeface="Microsoft JhengHei"/>
                <a:cs typeface="Microsoft JhengHei"/>
                <a:sym typeface="Microsoft JhengHei"/>
              </a:endParaRPr>
            </a:p>
          </p:txBody>
        </p:sp>
        <p:pic>
          <p:nvPicPr>
            <p:cNvPr id="582" name="Google Shape;582;p59"/>
            <p:cNvPicPr preferRelativeResize="0"/>
            <p:nvPr/>
          </p:nvPicPr>
          <p:blipFill rotWithShape="1">
            <a:blip r:embed="rId4">
              <a:alphaModFix/>
            </a:blip>
            <a:srcRect/>
            <a:stretch/>
          </p:blipFill>
          <p:spPr>
            <a:xfrm>
              <a:off x="97113" y="1612192"/>
              <a:ext cx="1194017" cy="968359"/>
            </a:xfrm>
            <a:prstGeom prst="rect">
              <a:avLst/>
            </a:prstGeom>
            <a:noFill/>
            <a:ln>
              <a:noFill/>
            </a:ln>
          </p:spPr>
        </p:pic>
        <p:pic>
          <p:nvPicPr>
            <p:cNvPr id="583" name="Google Shape;583;p59"/>
            <p:cNvPicPr preferRelativeResize="0"/>
            <p:nvPr/>
          </p:nvPicPr>
          <p:blipFill rotWithShape="1">
            <a:blip r:embed="rId5">
              <a:alphaModFix/>
            </a:blip>
            <a:srcRect/>
            <a:stretch/>
          </p:blipFill>
          <p:spPr>
            <a:xfrm>
              <a:off x="1922936" y="1427335"/>
              <a:ext cx="1212068" cy="1338075"/>
            </a:xfrm>
            <a:prstGeom prst="rect">
              <a:avLst/>
            </a:prstGeom>
            <a:noFill/>
            <a:ln>
              <a:noFill/>
            </a:ln>
          </p:spPr>
        </p:pic>
        <p:pic>
          <p:nvPicPr>
            <p:cNvPr id="584" name="Google Shape;584;p59"/>
            <p:cNvPicPr preferRelativeResize="0"/>
            <p:nvPr/>
          </p:nvPicPr>
          <p:blipFill rotWithShape="1">
            <a:blip r:embed="rId6">
              <a:alphaModFix/>
            </a:blip>
            <a:srcRect/>
            <a:stretch/>
          </p:blipFill>
          <p:spPr>
            <a:xfrm>
              <a:off x="3503928" y="1431776"/>
              <a:ext cx="1759543" cy="1148775"/>
            </a:xfrm>
            <a:prstGeom prst="rect">
              <a:avLst/>
            </a:prstGeom>
            <a:noFill/>
            <a:ln>
              <a:noFill/>
            </a:ln>
          </p:spPr>
        </p:pic>
        <p:pic>
          <p:nvPicPr>
            <p:cNvPr id="585" name="Google Shape;585;p59"/>
            <p:cNvPicPr preferRelativeResize="0"/>
            <p:nvPr/>
          </p:nvPicPr>
          <p:blipFill rotWithShape="1">
            <a:blip r:embed="rId7">
              <a:alphaModFix/>
            </a:blip>
            <a:srcRect/>
            <a:stretch/>
          </p:blipFill>
          <p:spPr>
            <a:xfrm>
              <a:off x="7284142" y="1389784"/>
              <a:ext cx="1248287" cy="1190104"/>
            </a:xfrm>
            <a:prstGeom prst="rect">
              <a:avLst/>
            </a:prstGeom>
            <a:noFill/>
            <a:ln>
              <a:noFill/>
            </a:ln>
          </p:spPr>
        </p:pic>
        <p:pic>
          <p:nvPicPr>
            <p:cNvPr id="586" name="Google Shape;586;p59"/>
            <p:cNvPicPr preferRelativeResize="0"/>
            <p:nvPr/>
          </p:nvPicPr>
          <p:blipFill rotWithShape="1">
            <a:blip r:embed="rId8">
              <a:alphaModFix/>
            </a:blip>
            <a:srcRect/>
            <a:stretch/>
          </p:blipFill>
          <p:spPr>
            <a:xfrm>
              <a:off x="9109990" y="1772836"/>
              <a:ext cx="1297325" cy="677041"/>
            </a:xfrm>
            <a:prstGeom prst="rect">
              <a:avLst/>
            </a:prstGeom>
            <a:noFill/>
            <a:ln w="19050" cap="flat" cmpd="sng">
              <a:solidFill>
                <a:schemeClr val="dk1"/>
              </a:solidFill>
              <a:prstDash val="solid"/>
              <a:round/>
              <a:headEnd type="none" w="sm" len="sm"/>
              <a:tailEnd type="none" w="sm" len="sm"/>
            </a:ln>
          </p:spPr>
        </p:pic>
        <p:pic>
          <p:nvPicPr>
            <p:cNvPr id="587" name="Google Shape;587;p59"/>
            <p:cNvPicPr preferRelativeResize="0"/>
            <p:nvPr/>
          </p:nvPicPr>
          <p:blipFill rotWithShape="1">
            <a:blip r:embed="rId9">
              <a:alphaModFix/>
            </a:blip>
            <a:srcRect/>
            <a:stretch/>
          </p:blipFill>
          <p:spPr>
            <a:xfrm>
              <a:off x="10815884" y="1703564"/>
              <a:ext cx="1416756" cy="796925"/>
            </a:xfrm>
            <a:prstGeom prst="rect">
              <a:avLst/>
            </a:prstGeom>
            <a:noFill/>
            <a:ln>
              <a:noFill/>
            </a:ln>
          </p:spPr>
        </p:pic>
      </p:grpSp>
      <p:sp>
        <p:nvSpPr>
          <p:cNvPr id="588" name="Google Shape;588;p59"/>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p60"/>
          <p:cNvGrpSpPr/>
          <p:nvPr/>
        </p:nvGrpSpPr>
        <p:grpSpPr>
          <a:xfrm>
            <a:off x="0" y="0"/>
            <a:ext cx="791072" cy="791072"/>
            <a:chOff x="0" y="0"/>
            <a:chExt cx="791072" cy="791072"/>
          </a:xfrm>
        </p:grpSpPr>
        <p:sp>
          <p:nvSpPr>
            <p:cNvPr id="594" name="Google Shape;594;p6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5" name="Google Shape;595;p6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6" name="Google Shape;596;p6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7" name="Google Shape;597;p6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98" name="Google Shape;598;p60"/>
          <p:cNvGrpSpPr/>
          <p:nvPr/>
        </p:nvGrpSpPr>
        <p:grpSpPr>
          <a:xfrm>
            <a:off x="8460432" y="4299942"/>
            <a:ext cx="500406" cy="640288"/>
            <a:chOff x="8460432" y="4299942"/>
            <a:chExt cx="500406" cy="640288"/>
          </a:xfrm>
        </p:grpSpPr>
        <p:sp>
          <p:nvSpPr>
            <p:cNvPr id="599" name="Google Shape;599;p6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0" name="Google Shape;600;p6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1" name="Google Shape;601;p6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02" name="Google Shape;602;p6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03" name="Google Shape;603;p60"/>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(八)用程式怎麼寫？</a:t>
            </a:r>
            <a:endParaRPr sz="2000" b="0" i="0" u="none" strike="noStrike" cap="none">
              <a:solidFill>
                <a:srgbClr val="0070C0"/>
              </a:solidFill>
              <a:latin typeface="Arial"/>
              <a:ea typeface="Arial"/>
              <a:cs typeface="Arial"/>
              <a:sym typeface="Arial"/>
            </a:endParaRPr>
          </a:p>
        </p:txBody>
      </p:sp>
      <p:grpSp>
        <p:nvGrpSpPr>
          <p:cNvPr id="604" name="Google Shape;604;p60"/>
          <p:cNvGrpSpPr/>
          <p:nvPr/>
        </p:nvGrpSpPr>
        <p:grpSpPr>
          <a:xfrm>
            <a:off x="86606" y="1216781"/>
            <a:ext cx="8314832" cy="3910444"/>
            <a:chOff x="896244" y="1504692"/>
            <a:chExt cx="11175740" cy="5255921"/>
          </a:xfrm>
        </p:grpSpPr>
        <p:pic>
          <p:nvPicPr>
            <p:cNvPr id="605" name="Google Shape;605;p60"/>
            <p:cNvPicPr preferRelativeResize="0"/>
            <p:nvPr/>
          </p:nvPicPr>
          <p:blipFill rotWithShape="1">
            <a:blip r:embed="rId3">
              <a:alphaModFix/>
            </a:blip>
            <a:srcRect/>
            <a:stretch/>
          </p:blipFill>
          <p:spPr>
            <a:xfrm>
              <a:off x="6563359" y="1592421"/>
              <a:ext cx="5508625" cy="5000625"/>
            </a:xfrm>
            <a:prstGeom prst="rect">
              <a:avLst/>
            </a:prstGeom>
            <a:noFill/>
            <a:ln>
              <a:noFill/>
            </a:ln>
          </p:spPr>
        </p:pic>
        <p:sp>
          <p:nvSpPr>
            <p:cNvPr id="606" name="Google Shape;606;p60"/>
            <p:cNvSpPr/>
            <p:nvPr/>
          </p:nvSpPr>
          <p:spPr>
            <a:xfrm>
              <a:off x="4279133" y="1504692"/>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sp>
          <p:nvSpPr>
            <p:cNvPr id="607" name="Google Shape;607;p60"/>
            <p:cNvSpPr/>
            <p:nvPr/>
          </p:nvSpPr>
          <p:spPr>
            <a:xfrm>
              <a:off x="4279131" y="2397084"/>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608" name="Google Shape;608;p60"/>
            <p:cNvSpPr/>
            <p:nvPr/>
          </p:nvSpPr>
          <p:spPr>
            <a:xfrm>
              <a:off x="4279130" y="3316465"/>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a:t>
              </a:r>
              <a:endParaRPr sz="1400" b="0" i="0" u="none" strike="noStrike" cap="none">
                <a:solidFill>
                  <a:schemeClr val="lt1"/>
                </a:solidFill>
                <a:latin typeface="Microsoft JhengHei"/>
                <a:ea typeface="Microsoft JhengHei"/>
                <a:cs typeface="Microsoft JhengHei"/>
                <a:sym typeface="Microsoft JhengHei"/>
              </a:endParaRPr>
            </a:p>
          </p:txBody>
        </p:sp>
        <p:sp>
          <p:nvSpPr>
            <p:cNvPr id="609" name="Google Shape;609;p60"/>
            <p:cNvSpPr/>
            <p:nvPr/>
          </p:nvSpPr>
          <p:spPr>
            <a:xfrm>
              <a:off x="4279130" y="4273072"/>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610" name="Google Shape;610;p60"/>
            <p:cNvSpPr/>
            <p:nvPr/>
          </p:nvSpPr>
          <p:spPr>
            <a:xfrm>
              <a:off x="4279130" y="5219937"/>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611" name="Google Shape;611;p60"/>
            <p:cNvSpPr/>
            <p:nvPr/>
          </p:nvSpPr>
          <p:spPr>
            <a:xfrm>
              <a:off x="4279131" y="6138888"/>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在地坐標系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(Local)</a:t>
              </a:r>
              <a:endParaRPr sz="1400" b="0" i="0" u="none" strike="noStrike" cap="none">
                <a:solidFill>
                  <a:schemeClr val="lt1"/>
                </a:solidFill>
                <a:latin typeface="Microsoft JhengHei"/>
                <a:ea typeface="Microsoft JhengHei"/>
                <a:cs typeface="Microsoft JhengHei"/>
                <a:sym typeface="Microsoft JhengHei"/>
              </a:endParaRPr>
            </a:p>
          </p:txBody>
        </p:sp>
        <p:sp>
          <p:nvSpPr>
            <p:cNvPr id="612" name="Google Shape;612;p60"/>
            <p:cNvSpPr/>
            <p:nvPr/>
          </p:nvSpPr>
          <p:spPr>
            <a:xfrm rot="10800000">
              <a:off x="4543990" y="5841662"/>
              <a:ext cx="1036320" cy="297226"/>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3" name="Google Shape;613;p60"/>
            <p:cNvSpPr/>
            <p:nvPr/>
          </p:nvSpPr>
          <p:spPr>
            <a:xfrm rot="10800000">
              <a:off x="4543990" y="4894797"/>
              <a:ext cx="1036320" cy="326969"/>
            </a:xfrm>
            <a:prstGeom prst="downArrow">
              <a:avLst>
                <a:gd name="adj1" fmla="val 50000"/>
                <a:gd name="adj2" fmla="val 5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4" name="Google Shape;614;p60"/>
            <p:cNvSpPr/>
            <p:nvPr/>
          </p:nvSpPr>
          <p:spPr>
            <a:xfrm rot="10800000">
              <a:off x="4543989" y="3950658"/>
              <a:ext cx="1036320" cy="326969"/>
            </a:xfrm>
            <a:prstGeom prst="downArrow">
              <a:avLst>
                <a:gd name="adj1" fmla="val 50000"/>
                <a:gd name="adj2" fmla="val 50000"/>
              </a:avLst>
            </a:prstGeom>
            <a:solidFill>
              <a:srgbClr val="00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5" name="Google Shape;615;p60"/>
            <p:cNvSpPr/>
            <p:nvPr/>
          </p:nvSpPr>
          <p:spPr>
            <a:xfrm rot="10800000">
              <a:off x="4543989" y="3014254"/>
              <a:ext cx="1036320" cy="326969"/>
            </a:xfrm>
            <a:prstGeom prst="downArrow">
              <a:avLst>
                <a:gd name="adj1" fmla="val 50000"/>
                <a:gd name="adj2" fmla="val 50000"/>
              </a:avLst>
            </a:prstGeom>
            <a:solidFill>
              <a:srgbClr val="00FF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6" name="Google Shape;616;p60"/>
            <p:cNvSpPr/>
            <p:nvPr/>
          </p:nvSpPr>
          <p:spPr>
            <a:xfrm rot="10800000">
              <a:off x="4543989" y="2130373"/>
              <a:ext cx="1036320" cy="326969"/>
            </a:xfrm>
            <a:prstGeom prst="downArrow">
              <a:avLst>
                <a:gd name="adj1" fmla="val 50000"/>
                <a:gd name="adj2" fmla="val 50000"/>
              </a:avLst>
            </a:prstGeom>
            <a:solidFill>
              <a:srgbClr val="9900C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7" name="Google Shape;617;p60"/>
            <p:cNvSpPr/>
            <p:nvPr/>
          </p:nvSpPr>
          <p:spPr>
            <a:xfrm rot="-628109">
              <a:off x="5610496" y="1970779"/>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8" name="Google Shape;618;p60"/>
            <p:cNvSpPr/>
            <p:nvPr/>
          </p:nvSpPr>
          <p:spPr>
            <a:xfrm>
              <a:off x="6760878" y="1910080"/>
              <a:ext cx="4689442" cy="314029"/>
            </a:xfrm>
            <a:prstGeom prst="rect">
              <a:avLst/>
            </a:prstGeom>
            <a:noFill/>
            <a:ln w="19050" cap="flat" cmpd="sng">
              <a:solidFill>
                <a:srgbClr val="B07B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9" name="Google Shape;619;p60"/>
            <p:cNvSpPr/>
            <p:nvPr/>
          </p:nvSpPr>
          <p:spPr>
            <a:xfrm>
              <a:off x="6756150" y="2487824"/>
              <a:ext cx="3556250" cy="1074346"/>
            </a:xfrm>
            <a:prstGeom prst="rect">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0" name="Google Shape;620;p60"/>
            <p:cNvSpPr/>
            <p:nvPr/>
          </p:nvSpPr>
          <p:spPr>
            <a:xfrm rot="-628109">
              <a:off x="5610496" y="2865482"/>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1" name="Google Shape;621;p60"/>
            <p:cNvSpPr/>
            <p:nvPr/>
          </p:nvSpPr>
          <p:spPr>
            <a:xfrm>
              <a:off x="6756150" y="3653056"/>
              <a:ext cx="2794809" cy="503920"/>
            </a:xfrm>
            <a:prstGeom prst="rect">
              <a:avLst/>
            </a:prstGeom>
            <a:noFill/>
            <a:ln w="19050"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2" name="Google Shape;622;p60"/>
            <p:cNvSpPr/>
            <p:nvPr/>
          </p:nvSpPr>
          <p:spPr>
            <a:xfrm rot="-244410">
              <a:off x="5622675" y="3835122"/>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3" name="Google Shape;623;p60"/>
            <p:cNvSpPr/>
            <p:nvPr/>
          </p:nvSpPr>
          <p:spPr>
            <a:xfrm>
              <a:off x="6733710" y="4273072"/>
              <a:ext cx="3009730" cy="49607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4" name="Google Shape;624;p60"/>
            <p:cNvSpPr/>
            <p:nvPr/>
          </p:nvSpPr>
          <p:spPr>
            <a:xfrm rot="-1452427">
              <a:off x="5593951" y="4649828"/>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5" name="Google Shape;625;p60"/>
            <p:cNvSpPr/>
            <p:nvPr/>
          </p:nvSpPr>
          <p:spPr>
            <a:xfrm>
              <a:off x="6654550" y="5996442"/>
              <a:ext cx="5417434" cy="566746"/>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6" name="Google Shape;626;p60"/>
            <p:cNvSpPr/>
            <p:nvPr/>
          </p:nvSpPr>
          <p:spPr>
            <a:xfrm rot="-628109">
              <a:off x="5828952" y="6221688"/>
              <a:ext cx="792691"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7" name="Google Shape;627;p60"/>
            <p:cNvSpPr/>
            <p:nvPr/>
          </p:nvSpPr>
          <p:spPr>
            <a:xfrm>
              <a:off x="6733710" y="4851834"/>
              <a:ext cx="4620090" cy="496074"/>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8" name="Google Shape;628;p60"/>
            <p:cNvSpPr/>
            <p:nvPr/>
          </p:nvSpPr>
          <p:spPr>
            <a:xfrm rot="-2090271">
              <a:off x="5651278" y="5492646"/>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9" name="Google Shape;629;p60"/>
            <p:cNvSpPr/>
            <p:nvPr/>
          </p:nvSpPr>
          <p:spPr>
            <a:xfrm rot="10800000">
              <a:off x="1439299" y="3159759"/>
              <a:ext cx="619760" cy="3068629"/>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30" name="Google Shape;630;p60"/>
            <p:cNvSpPr txBox="1"/>
            <p:nvPr/>
          </p:nvSpPr>
          <p:spPr>
            <a:xfrm>
              <a:off x="2730514" y="6279815"/>
              <a:ext cx="1617024" cy="413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程式的流程</a:t>
              </a:r>
              <a:endParaRPr sz="1400" b="0" i="0" u="none" strike="noStrike" cap="none">
                <a:solidFill>
                  <a:srgbClr val="000000"/>
                </a:solidFill>
                <a:latin typeface="Microsoft JhengHei"/>
                <a:ea typeface="Microsoft JhengHei"/>
                <a:cs typeface="Microsoft JhengHei"/>
                <a:sym typeface="Microsoft JhengHei"/>
              </a:endParaRPr>
            </a:p>
          </p:txBody>
        </p:sp>
        <p:sp>
          <p:nvSpPr>
            <p:cNvPr id="631" name="Google Shape;631;p60"/>
            <p:cNvSpPr/>
            <p:nvPr/>
          </p:nvSpPr>
          <p:spPr>
            <a:xfrm>
              <a:off x="3237729" y="3159760"/>
              <a:ext cx="619760" cy="3101070"/>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32" name="Google Shape;632;p60"/>
            <p:cNvSpPr txBox="1"/>
            <p:nvPr/>
          </p:nvSpPr>
          <p:spPr>
            <a:xfrm>
              <a:off x="896244" y="6260830"/>
              <a:ext cx="1541330" cy="413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直觀的流程</a:t>
              </a:r>
              <a:endParaRPr sz="1400" b="0" i="0" u="none" strike="noStrike" cap="none">
                <a:solidFill>
                  <a:srgbClr val="000000"/>
                </a:solidFill>
                <a:latin typeface="Microsoft JhengHei"/>
                <a:ea typeface="Microsoft JhengHei"/>
                <a:cs typeface="Microsoft JhengHei"/>
                <a:sym typeface="Microsoft JhengHei"/>
              </a:endParaRPr>
            </a:p>
          </p:txBody>
        </p:sp>
      </p:grpSp>
      <p:sp>
        <p:nvSpPr>
          <p:cNvPr id="633" name="Google Shape;633;p60"/>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61"/>
          <p:cNvGrpSpPr/>
          <p:nvPr/>
        </p:nvGrpSpPr>
        <p:grpSpPr>
          <a:xfrm>
            <a:off x="0" y="0"/>
            <a:ext cx="791072" cy="791072"/>
            <a:chOff x="0" y="0"/>
            <a:chExt cx="791072" cy="791072"/>
          </a:xfrm>
        </p:grpSpPr>
        <p:sp>
          <p:nvSpPr>
            <p:cNvPr id="639" name="Google Shape;639;p6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0" name="Google Shape;640;p6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1" name="Google Shape;641;p6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2" name="Google Shape;642;p6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43" name="Google Shape;643;p61"/>
          <p:cNvGrpSpPr/>
          <p:nvPr/>
        </p:nvGrpSpPr>
        <p:grpSpPr>
          <a:xfrm>
            <a:off x="8460432" y="4299942"/>
            <a:ext cx="500406" cy="640288"/>
            <a:chOff x="8460432" y="4299942"/>
            <a:chExt cx="500406" cy="640288"/>
          </a:xfrm>
        </p:grpSpPr>
        <p:sp>
          <p:nvSpPr>
            <p:cNvPr id="644" name="Google Shape;644;p6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5" name="Google Shape;645;p6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6" name="Google Shape;646;p6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47" name="Google Shape;647;p6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648" name="Google Shape;648;p61"/>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(九)做Binding</a:t>
            </a:r>
            <a:endParaRPr sz="2000" b="0" i="0" u="none" strike="noStrike" cap="none">
              <a:solidFill>
                <a:srgbClr val="0070C0"/>
              </a:solidFill>
              <a:latin typeface="Arial"/>
              <a:ea typeface="Arial"/>
              <a:cs typeface="Arial"/>
              <a:sym typeface="Arial"/>
            </a:endParaRPr>
          </a:p>
        </p:txBody>
      </p:sp>
      <p:sp>
        <p:nvSpPr>
          <p:cNvPr id="649" name="Google Shape;649;p61"/>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650" name="Google Shape;650;p61"/>
          <p:cNvSpPr txBox="1"/>
          <p:nvPr/>
        </p:nvSpPr>
        <p:spPr>
          <a:xfrm>
            <a:off x="4711600" y="1527900"/>
            <a:ext cx="3920700" cy="155058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由於引入Matrix Stack，所以shader端也要有存放Matrix Stack數值的相關變數，shader端的變數也要跟javascript連結</a:t>
            </a:r>
            <a:endParaRPr sz="1600" b="0" i="0" u="none" strike="noStrike" cap="none">
              <a:solidFill>
                <a:schemeClr val="dk1"/>
              </a:solidFill>
              <a:latin typeface="Microsoft JhengHei"/>
              <a:ea typeface="Microsoft JhengHei"/>
              <a:cs typeface="Microsoft JhengHei"/>
              <a:sym typeface="Microsoft JhengHei"/>
            </a:endParaRPr>
          </a:p>
        </p:txBody>
      </p:sp>
      <p:grpSp>
        <p:nvGrpSpPr>
          <p:cNvPr id="651" name="Google Shape;651;p61"/>
          <p:cNvGrpSpPr/>
          <p:nvPr/>
        </p:nvGrpSpPr>
        <p:grpSpPr>
          <a:xfrm>
            <a:off x="339948" y="1757577"/>
            <a:ext cx="6104260" cy="3208144"/>
            <a:chOff x="939800" y="2291484"/>
            <a:chExt cx="8896350" cy="4675550"/>
          </a:xfrm>
        </p:grpSpPr>
        <p:pic>
          <p:nvPicPr>
            <p:cNvPr id="652" name="Google Shape;652;p61"/>
            <p:cNvPicPr preferRelativeResize="0"/>
            <p:nvPr/>
          </p:nvPicPr>
          <p:blipFill rotWithShape="1">
            <a:blip r:embed="rId3">
              <a:alphaModFix/>
            </a:blip>
            <a:srcRect/>
            <a:stretch/>
          </p:blipFill>
          <p:spPr>
            <a:xfrm>
              <a:off x="939800" y="2291484"/>
              <a:ext cx="6310745" cy="2305336"/>
            </a:xfrm>
            <a:prstGeom prst="rect">
              <a:avLst/>
            </a:prstGeom>
            <a:noFill/>
            <a:ln>
              <a:noFill/>
            </a:ln>
          </p:spPr>
        </p:pic>
        <p:pic>
          <p:nvPicPr>
            <p:cNvPr id="653" name="Google Shape;653;p61"/>
            <p:cNvPicPr preferRelativeResize="0"/>
            <p:nvPr/>
          </p:nvPicPr>
          <p:blipFill rotWithShape="1">
            <a:blip r:embed="rId4">
              <a:alphaModFix/>
            </a:blip>
            <a:srcRect/>
            <a:stretch/>
          </p:blipFill>
          <p:spPr>
            <a:xfrm>
              <a:off x="939800" y="4404809"/>
              <a:ext cx="8896350" cy="25622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659" name="Google Shape;659;p6"/>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貳、繪製3D物體</a:t>
            </a:r>
            <a:endParaRPr>
              <a:solidFill>
                <a:srgbClr val="002060"/>
              </a:solidFill>
            </a:endParaRPr>
          </a:p>
        </p:txBody>
      </p:sp>
      <p:sp>
        <p:nvSpPr>
          <p:cNvPr id="660" name="Google Shape;660;p6"/>
          <p:cNvSpPr/>
          <p:nvPr/>
        </p:nvSpPr>
        <p:spPr>
          <a:xfrm>
            <a:off x="1493911" y="1635646"/>
            <a:ext cx="447529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一、繪製立方體</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二、繪製</a:t>
            </a:r>
            <a:r>
              <a:rPr lang="en-US" sz="2000">
                <a:solidFill>
                  <a:schemeClr val="dk1"/>
                </a:solidFill>
                <a:latin typeface="Microsoft JhengHei"/>
                <a:ea typeface="Microsoft JhengHei"/>
                <a:cs typeface="Microsoft JhengHei"/>
                <a:sym typeface="Microsoft JhengHei"/>
              </a:rPr>
              <a:t>四</a:t>
            </a:r>
            <a:r>
              <a:rPr lang="en-US" sz="2000" b="0" i="0" u="none" strike="noStrike" cap="none">
                <a:solidFill>
                  <a:schemeClr val="dk1"/>
                </a:solidFill>
                <a:latin typeface="Microsoft JhengHei"/>
                <a:ea typeface="Microsoft JhengHei"/>
                <a:cs typeface="Microsoft JhengHei"/>
                <a:sym typeface="Microsoft JhengHei"/>
              </a:rPr>
              <a:t>角錐</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三、繪製球體</a:t>
            </a:r>
            <a:endParaRPr sz="2000" b="0" i="0" u="none" strike="noStrike" cap="none">
              <a:solidFill>
                <a:schemeClr val="dk1"/>
              </a:solidFill>
              <a:latin typeface="Microsoft JhengHei"/>
              <a:ea typeface="Microsoft JhengHei"/>
              <a:cs typeface="Microsoft JhengHei"/>
              <a:sym typeface="Microsoft JhengHei"/>
            </a:endParaRPr>
          </a:p>
        </p:txBody>
      </p:sp>
      <p:sp>
        <p:nvSpPr>
          <p:cNvPr id="661" name="Google Shape;661;p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 descr="D:\Downloads\webgl2_工作區域 1 複本.jpg"/>
          <p:cNvPicPr preferRelativeResize="0"/>
          <p:nvPr/>
        </p:nvPicPr>
        <p:blipFill rotWithShape="1">
          <a:blip r:embed="rId3">
            <a:alphaModFix/>
          </a:blip>
          <a:srcRect/>
          <a:stretch/>
        </p:blipFill>
        <p:spPr>
          <a:xfrm>
            <a:off x="0" y="-20538"/>
            <a:ext cx="9144000" cy="5148263"/>
          </a:xfrm>
          <a:prstGeom prst="rect">
            <a:avLst/>
          </a:prstGeom>
          <a:noFill/>
          <a:ln>
            <a:noFill/>
          </a:ln>
        </p:spPr>
      </p:pic>
      <p:sp>
        <p:nvSpPr>
          <p:cNvPr id="103" name="Google Shape;103;p2"/>
          <p:cNvSpPr txBox="1">
            <a:spLocks noGrp="1"/>
          </p:cNvSpPr>
          <p:nvPr>
            <p:ph type="title"/>
          </p:nvPr>
        </p:nvSpPr>
        <p:spPr>
          <a:xfrm>
            <a:off x="889248" y="123478"/>
            <a:ext cx="562696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Font typeface="Microsoft JhengHei"/>
              <a:buNone/>
            </a:pPr>
            <a:r>
              <a:rPr lang="en-US" sz="4000">
                <a:solidFill>
                  <a:srgbClr val="002060"/>
                </a:solidFill>
              </a:rPr>
              <a:t>Outline</a:t>
            </a:r>
            <a:endParaRPr sz="4000">
              <a:solidFill>
                <a:srgbClr val="002060"/>
              </a:solidFill>
            </a:endParaRPr>
          </a:p>
        </p:txBody>
      </p:sp>
      <p:sp>
        <p:nvSpPr>
          <p:cNvPr id="104" name="Google Shape;104;p2"/>
          <p:cNvSpPr/>
          <p:nvPr/>
        </p:nvSpPr>
        <p:spPr>
          <a:xfrm>
            <a:off x="4182973" y="1209308"/>
            <a:ext cx="354664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 貳、</a:t>
            </a:r>
            <a:r>
              <a:rPr lang="en-US" sz="2400" b="1">
                <a:solidFill>
                  <a:srgbClr val="366092"/>
                </a:solidFill>
                <a:latin typeface="Microsoft JhengHei"/>
                <a:ea typeface="Microsoft JhengHei"/>
                <a:cs typeface="Microsoft JhengHei"/>
                <a:sym typeface="Microsoft JhengHei"/>
              </a:rPr>
              <a:t>繪製3D物體</a:t>
            </a:r>
            <a:endParaRPr sz="2400" b="1">
              <a:solidFill>
                <a:srgbClr val="366092"/>
              </a:solidFill>
              <a:latin typeface="Microsoft JhengHei"/>
              <a:ea typeface="Microsoft JhengHei"/>
              <a:cs typeface="Microsoft JhengHei"/>
              <a:sym typeface="Microsoft JhengHei"/>
            </a:endParaRPr>
          </a:p>
        </p:txBody>
      </p:sp>
      <p:sp>
        <p:nvSpPr>
          <p:cNvPr id="105" name="Google Shape;105;p2"/>
          <p:cNvSpPr/>
          <p:nvPr/>
        </p:nvSpPr>
        <p:spPr>
          <a:xfrm>
            <a:off x="4705285" y="1785372"/>
            <a:ext cx="433996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一、繪製立方體</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二、繪製球體</a:t>
            </a:r>
            <a:endParaRPr sz="2000" b="0" i="0" u="none" strike="noStrike" cap="none">
              <a:solidFill>
                <a:schemeClr val="dk1"/>
              </a:solidFill>
              <a:latin typeface="Microsoft JhengHei"/>
              <a:ea typeface="Microsoft JhengHei"/>
              <a:cs typeface="Microsoft JhengHei"/>
              <a:sym typeface="Microsoft JhengHei"/>
            </a:endParaRPr>
          </a:p>
        </p:txBody>
      </p:sp>
      <p:sp>
        <p:nvSpPr>
          <p:cNvPr id="106" name="Google Shape;106;p2"/>
          <p:cNvSpPr/>
          <p:nvPr/>
        </p:nvSpPr>
        <p:spPr>
          <a:xfrm>
            <a:off x="971600" y="1203598"/>
            <a:ext cx="295232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壹、Modeling</a:t>
            </a:r>
            <a:endParaRPr sz="2400" b="1" i="0" u="none" strike="noStrike" cap="none">
              <a:solidFill>
                <a:srgbClr val="366092"/>
              </a:solidFill>
              <a:latin typeface="Microsoft JhengHei"/>
              <a:ea typeface="Microsoft JhengHei"/>
              <a:cs typeface="Microsoft JhengHei"/>
              <a:sym typeface="Microsoft JhengHei"/>
            </a:endParaRPr>
          </a:p>
        </p:txBody>
      </p:sp>
      <p:sp>
        <p:nvSpPr>
          <p:cNvPr id="107" name="Google Shape;107;p2"/>
          <p:cNvSpPr/>
          <p:nvPr/>
        </p:nvSpPr>
        <p:spPr>
          <a:xfrm>
            <a:off x="1493911" y="1779662"/>
            <a:ext cx="414610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一、 Scene Graph</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二、 Matrix Stack</a:t>
            </a:r>
            <a:endParaRPr sz="2000" b="0" i="0" u="none" strike="noStrike" cap="none">
              <a:solidFill>
                <a:schemeClr val="dk1"/>
              </a:solidFill>
              <a:latin typeface="Microsoft JhengHei"/>
              <a:ea typeface="Microsoft JhengHei"/>
              <a:cs typeface="Microsoft JhengHei"/>
              <a:sym typeface="Microsoft JhengHei"/>
            </a:endParaRPr>
          </a:p>
        </p:txBody>
      </p:sp>
      <p:sp>
        <p:nvSpPr>
          <p:cNvPr id="108" name="Google Shape;108;p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09" name="Google Shape;109;p2"/>
          <p:cNvSpPr/>
          <p:nvPr/>
        </p:nvSpPr>
        <p:spPr>
          <a:xfrm>
            <a:off x="971600" y="2893410"/>
            <a:ext cx="295232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參、游標控制事件</a:t>
            </a:r>
            <a:endParaRPr sz="2400" b="1" i="0" u="none" strike="noStrike" cap="none">
              <a:solidFill>
                <a:srgbClr val="366092"/>
              </a:solidFill>
              <a:latin typeface="Microsoft JhengHei"/>
              <a:ea typeface="Microsoft JhengHei"/>
              <a:cs typeface="Microsoft JhengHei"/>
              <a:sym typeface="Microsoft JhengHei"/>
            </a:endParaRPr>
          </a:p>
        </p:txBody>
      </p:sp>
      <p:sp>
        <p:nvSpPr>
          <p:cNvPr id="110" name="Google Shape;110;p2"/>
          <p:cNvSpPr/>
          <p:nvPr/>
        </p:nvSpPr>
        <p:spPr>
          <a:xfrm>
            <a:off x="1493911" y="3469474"/>
            <a:ext cx="41461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一、簡介游標事件</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二、游標事件應用</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三、運鏡融合鍵盤、游標事件</a:t>
            </a:r>
            <a:endParaRPr sz="2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零、overview</a:t>
            </a:r>
            <a:endParaRPr sz="4000" b="1">
              <a:solidFill>
                <a:srgbClr val="002060"/>
              </a:solidFill>
            </a:endParaRPr>
          </a:p>
        </p:txBody>
      </p:sp>
      <p:grpSp>
        <p:nvGrpSpPr>
          <p:cNvPr id="667" name="Google Shape;667;p9"/>
          <p:cNvGrpSpPr/>
          <p:nvPr/>
        </p:nvGrpSpPr>
        <p:grpSpPr>
          <a:xfrm>
            <a:off x="0" y="0"/>
            <a:ext cx="791072" cy="791072"/>
            <a:chOff x="0" y="0"/>
            <a:chExt cx="791072" cy="791072"/>
          </a:xfrm>
        </p:grpSpPr>
        <p:sp>
          <p:nvSpPr>
            <p:cNvPr id="668" name="Google Shape;668;p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69" name="Google Shape;669;p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0" name="Google Shape;670;p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1" name="Google Shape;671;p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72" name="Google Shape;672;p9"/>
          <p:cNvGrpSpPr/>
          <p:nvPr/>
        </p:nvGrpSpPr>
        <p:grpSpPr>
          <a:xfrm>
            <a:off x="8460432" y="4299942"/>
            <a:ext cx="500406" cy="640288"/>
            <a:chOff x="8460432" y="4299942"/>
            <a:chExt cx="500406" cy="640288"/>
          </a:xfrm>
        </p:grpSpPr>
        <p:sp>
          <p:nvSpPr>
            <p:cNvPr id="673" name="Google Shape;673;p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4" name="Google Shape;674;p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5" name="Google Shape;675;p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76" name="Google Shape;676;p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77" name="Google Shape;677;p9"/>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678" name="Google Shape;678;p9"/>
          <p:cNvSpPr txBox="1"/>
          <p:nvPr/>
        </p:nvSpPr>
        <p:spPr>
          <a:xfrm>
            <a:off x="889252" y="1539311"/>
            <a:ext cx="250581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為什麼要產生頂點？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679" name="Google Shape;679;p9"/>
          <p:cNvSpPr/>
          <p:nvPr/>
        </p:nvSpPr>
        <p:spPr>
          <a:xfrm>
            <a:off x="3475887" y="1549176"/>
            <a:ext cx="5126736"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繪製模型需要知道頂點以及頂點間如何相連</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所以基本上只能繪製多邊形</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圓形的部分只能用很多邊的多邊形近似</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所以如果要畫基本幾何圖形需要寫程式把頂點計算出來</a:t>
            </a:r>
            <a:endParaRPr/>
          </a:p>
        </p:txBody>
      </p:sp>
      <p:sp>
        <p:nvSpPr>
          <p:cNvPr id="680" name="Google Shape;680;p9"/>
          <p:cNvSpPr txBox="1"/>
          <p:nvPr/>
        </p:nvSpPr>
        <p:spPr>
          <a:xfrm>
            <a:off x="889249" y="2979375"/>
            <a:ext cx="2714100" cy="369300"/>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產生頂點的步驟</a:t>
            </a:r>
            <a:endParaRPr sz="1800" b="0" i="0" u="none" strike="noStrike" cap="none">
              <a:solidFill>
                <a:srgbClr val="000000"/>
              </a:solidFill>
              <a:latin typeface="Microsoft JhengHei"/>
              <a:ea typeface="Microsoft JhengHei"/>
              <a:cs typeface="Microsoft JhengHei"/>
              <a:sym typeface="Microsoft JhengHei"/>
            </a:endParaRPr>
          </a:p>
        </p:txBody>
      </p:sp>
      <p:sp>
        <p:nvSpPr>
          <p:cNvPr id="681" name="Google Shape;681;p9"/>
          <p:cNvSpPr/>
          <p:nvPr/>
        </p:nvSpPr>
        <p:spPr>
          <a:xfrm>
            <a:off x="889252" y="3423624"/>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(1)定義頂點位置，計算出頂點座標</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(2)定義頂點間相連成面</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(3)面之間進行組合</a:t>
            </a:r>
            <a:endParaRPr sz="16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687" name="Google Shape;687;p10"/>
          <p:cNvGrpSpPr/>
          <p:nvPr/>
        </p:nvGrpSpPr>
        <p:grpSpPr>
          <a:xfrm>
            <a:off x="0" y="0"/>
            <a:ext cx="791072" cy="791072"/>
            <a:chOff x="0" y="0"/>
            <a:chExt cx="791072" cy="791072"/>
          </a:xfrm>
        </p:grpSpPr>
        <p:sp>
          <p:nvSpPr>
            <p:cNvPr id="688" name="Google Shape;688;p1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89" name="Google Shape;689;p1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90" name="Google Shape;690;p1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91" name="Google Shape;691;p1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92" name="Google Shape;692;p10"/>
          <p:cNvGrpSpPr/>
          <p:nvPr/>
        </p:nvGrpSpPr>
        <p:grpSpPr>
          <a:xfrm>
            <a:off x="8460432" y="4299942"/>
            <a:ext cx="500406" cy="640288"/>
            <a:chOff x="8460432" y="4299942"/>
            <a:chExt cx="500406" cy="640288"/>
          </a:xfrm>
        </p:grpSpPr>
        <p:sp>
          <p:nvSpPr>
            <p:cNvPr id="693" name="Google Shape;693;p1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4" name="Google Shape;694;p1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5" name="Google Shape;695;p1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96" name="Google Shape;696;p1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97" name="Google Shape;697;p10"/>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698" name="Google Shape;698;p10"/>
          <p:cNvSpPr txBox="1"/>
          <p:nvPr/>
        </p:nvSpPr>
        <p:spPr>
          <a:xfrm>
            <a:off x="889252" y="1539311"/>
            <a:ext cx="135165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產生頂點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699" name="Google Shape;699;p10"/>
          <p:cNvSpPr txBox="1"/>
          <p:nvPr/>
        </p:nvSpPr>
        <p:spPr>
          <a:xfrm>
            <a:off x="889252" y="1949650"/>
            <a:ext cx="2567016" cy="30856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列出立方體頂點</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（1, 1, 1）</a:t>
            </a:r>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pic>
        <p:nvPicPr>
          <p:cNvPr id="700" name="Google Shape;700;p10"/>
          <p:cNvPicPr preferRelativeResize="0"/>
          <p:nvPr/>
        </p:nvPicPr>
        <p:blipFill rotWithShape="1">
          <a:blip r:embed="rId3">
            <a:alphaModFix/>
          </a:blip>
          <a:srcRect/>
          <a:stretch/>
        </p:blipFill>
        <p:spPr>
          <a:xfrm>
            <a:off x="4308300" y="1485251"/>
            <a:ext cx="4259924" cy="3129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06" name="Google Shape;706;p11"/>
          <p:cNvGrpSpPr/>
          <p:nvPr/>
        </p:nvGrpSpPr>
        <p:grpSpPr>
          <a:xfrm>
            <a:off x="0" y="0"/>
            <a:ext cx="791072" cy="791072"/>
            <a:chOff x="0" y="0"/>
            <a:chExt cx="791072" cy="791072"/>
          </a:xfrm>
        </p:grpSpPr>
        <p:sp>
          <p:nvSpPr>
            <p:cNvPr id="707" name="Google Shape;707;p1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8" name="Google Shape;708;p1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9" name="Google Shape;709;p1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10" name="Google Shape;710;p1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11" name="Google Shape;711;p11"/>
          <p:cNvGrpSpPr/>
          <p:nvPr/>
        </p:nvGrpSpPr>
        <p:grpSpPr>
          <a:xfrm>
            <a:off x="8460432" y="4299942"/>
            <a:ext cx="500406" cy="640288"/>
            <a:chOff x="8460432" y="4299942"/>
            <a:chExt cx="500406" cy="640288"/>
          </a:xfrm>
        </p:grpSpPr>
        <p:sp>
          <p:nvSpPr>
            <p:cNvPr id="712" name="Google Shape;712;p1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3" name="Google Shape;713;p1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4" name="Google Shape;714;p1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15" name="Google Shape;715;p1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716" name="Google Shape;716;p11"/>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17" name="Google Shape;717;p11"/>
          <p:cNvSpPr txBox="1"/>
          <p:nvPr/>
        </p:nvSpPr>
        <p:spPr>
          <a:xfrm>
            <a:off x="889252" y="153931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18" name="Google Shape;718;p11"/>
          <p:cNvSpPr txBox="1"/>
          <p:nvPr/>
        </p:nvSpPr>
        <p:spPr>
          <a:xfrm>
            <a:off x="889249" y="1949650"/>
            <a:ext cx="3820500" cy="12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如：</a:t>
            </a:r>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ABDC</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ACGE</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a:solidFill>
                  <a:schemeClr val="dk1"/>
                </a:solidFill>
                <a:latin typeface="Microsoft JhengHei"/>
                <a:ea typeface="Microsoft JhengHei"/>
                <a:cs typeface="Microsoft JhengHei"/>
                <a:sym typeface="Microsoft JhengHei"/>
              </a:rPr>
              <a:t>通常順序以逆時針為主</a:t>
            </a:r>
            <a:endParaRPr sz="200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a:solidFill>
                  <a:schemeClr val="dk1"/>
                </a:solidFill>
                <a:latin typeface="Microsoft JhengHei"/>
                <a:ea typeface="Microsoft JhengHei"/>
                <a:cs typeface="Microsoft JhengHei"/>
                <a:sym typeface="Microsoft JhengHei"/>
              </a:rPr>
              <a:t>（因為三角函數是以逆時針）</a:t>
            </a:r>
            <a:endParaRPr sz="2000">
              <a:solidFill>
                <a:schemeClr val="dk1"/>
              </a:solidFill>
              <a:latin typeface="Microsoft JhengHei"/>
              <a:ea typeface="Microsoft JhengHei"/>
              <a:cs typeface="Microsoft JhengHei"/>
              <a:sym typeface="Microsoft JhengHei"/>
            </a:endParaRPr>
          </a:p>
        </p:txBody>
      </p:sp>
      <p:pic>
        <p:nvPicPr>
          <p:cNvPr id="719" name="Google Shape;719;p11"/>
          <p:cNvPicPr preferRelativeResize="0"/>
          <p:nvPr/>
        </p:nvPicPr>
        <p:blipFill rotWithShape="1">
          <a:blip r:embed="rId3">
            <a:alphaModFix/>
          </a:blip>
          <a:srcRect/>
          <a:stretch/>
        </p:blipFill>
        <p:spPr>
          <a:xfrm>
            <a:off x="4463045" y="1573425"/>
            <a:ext cx="4402808" cy="3193851"/>
          </a:xfrm>
          <a:prstGeom prst="rect">
            <a:avLst/>
          </a:prstGeom>
          <a:noFill/>
          <a:ln>
            <a:noFill/>
          </a:ln>
        </p:spPr>
      </p:pic>
      <p:sp>
        <p:nvSpPr>
          <p:cNvPr id="720" name="Google Shape;720;p11"/>
          <p:cNvSpPr txBox="1"/>
          <p:nvPr/>
        </p:nvSpPr>
        <p:spPr>
          <a:xfrm>
            <a:off x="889250" y="3799700"/>
            <a:ext cx="3699300" cy="12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有了前兩個步驟</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接下來要把面連結起來</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有3種方法</a:t>
            </a:r>
            <a:endParaRPr sz="2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26" name="Google Shape;726;p12"/>
          <p:cNvGrpSpPr/>
          <p:nvPr/>
        </p:nvGrpSpPr>
        <p:grpSpPr>
          <a:xfrm>
            <a:off x="0" y="0"/>
            <a:ext cx="791072" cy="791072"/>
            <a:chOff x="0" y="0"/>
            <a:chExt cx="791072" cy="791072"/>
          </a:xfrm>
        </p:grpSpPr>
        <p:sp>
          <p:nvSpPr>
            <p:cNvPr id="727" name="Google Shape;727;p1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8" name="Google Shape;728;p1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9" name="Google Shape;729;p1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30" name="Google Shape;730;p1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31" name="Google Shape;731;p12"/>
          <p:cNvGrpSpPr/>
          <p:nvPr/>
        </p:nvGrpSpPr>
        <p:grpSpPr>
          <a:xfrm>
            <a:off x="8460432" y="4299942"/>
            <a:ext cx="500406" cy="640288"/>
            <a:chOff x="8460432" y="4299942"/>
            <a:chExt cx="500406" cy="640288"/>
          </a:xfrm>
        </p:grpSpPr>
        <p:sp>
          <p:nvSpPr>
            <p:cNvPr id="732" name="Google Shape;732;p1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3" name="Google Shape;733;p1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4" name="Google Shape;734;p1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35" name="Google Shape;735;p1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736" name="Google Shape;736;p12"/>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37" name="Google Shape;737;p12"/>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38" name="Google Shape;738;p12"/>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E36C09"/>
                </a:solidFill>
                <a:latin typeface="Microsoft JhengHei"/>
                <a:ea typeface="Microsoft JhengHei"/>
                <a:cs typeface="Microsoft JhengHei"/>
                <a:sym typeface="Microsoft JhengHei"/>
              </a:rPr>
              <a:t>面之間連結方法1</a:t>
            </a:r>
            <a:endParaRPr/>
          </a:p>
        </p:txBody>
      </p:sp>
      <p:sp>
        <p:nvSpPr>
          <p:cNvPr id="739" name="Google Shape;739;p12"/>
          <p:cNvSpPr txBox="1"/>
          <p:nvPr/>
        </p:nvSpPr>
        <p:spPr>
          <a:xfrm>
            <a:off x="449543" y="1856729"/>
            <a:ext cx="5146585" cy="283329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如果</a:t>
            </a:r>
            <a:r>
              <a:rPr lang="en-US" sz="1600" b="0" i="0" u="none" strike="noStrike" cap="none" dirty="0" err="1">
                <a:solidFill>
                  <a:srgbClr val="FF0000"/>
                </a:solidFill>
                <a:latin typeface="Microsoft JhengHei"/>
                <a:ea typeface="Microsoft JhengHei"/>
                <a:cs typeface="Microsoft JhengHei"/>
                <a:sym typeface="Microsoft JhengHei"/>
              </a:rPr>
              <a:t>六個面都是相同顏色的立方體</a:t>
            </a:r>
            <a:endParaRPr lang="en-US"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運用三角形帶</a:t>
            </a:r>
            <a:r>
              <a:rPr lang="en-US" sz="1600" b="0" i="0" u="none" strike="noStrike" cap="none" dirty="0">
                <a:solidFill>
                  <a:schemeClr val="dk1"/>
                </a:solidFill>
                <a:latin typeface="Microsoft JhengHei"/>
                <a:ea typeface="Microsoft JhengHei"/>
                <a:cs typeface="Microsoft JhengHei"/>
                <a:sym typeface="Microsoft JhengHei"/>
              </a:rPr>
              <a:t> (triangle strip) </a:t>
            </a:r>
            <a:r>
              <a:rPr lang="en-US" sz="1600" b="0" i="0" u="none" strike="noStrike" cap="none" dirty="0" err="1">
                <a:solidFill>
                  <a:schemeClr val="dk1"/>
                </a:solidFill>
                <a:latin typeface="Microsoft JhengHei"/>
                <a:ea typeface="Microsoft JhengHei"/>
                <a:cs typeface="Microsoft JhengHei"/>
                <a:sym typeface="Microsoft JhengHei"/>
              </a:rPr>
              <a:t>的頂點位置</a:t>
            </a:r>
            <a:r>
              <a:rPr lang="en-US" sz="1600" b="0" i="0" u="none" strike="noStrike" cap="none" dirty="0">
                <a:solidFill>
                  <a:schemeClr val="dk1"/>
                </a:solidFill>
                <a:latin typeface="Microsoft JhengHei"/>
                <a:ea typeface="Microsoft JhengHei"/>
                <a:cs typeface="Microsoft JhengHei"/>
                <a:sym typeface="Microsoft JhengHei"/>
              </a:rPr>
              <a:t>(vertex positions)</a:t>
            </a:r>
            <a:r>
              <a:rPr lang="en-US" sz="1600" b="0" i="0" u="none" strike="noStrike" cap="none" dirty="0" err="1">
                <a:solidFill>
                  <a:schemeClr val="dk1"/>
                </a:solidFill>
                <a:latin typeface="Microsoft JhengHei"/>
                <a:ea typeface="Microsoft JhengHei"/>
                <a:cs typeface="Microsoft JhengHei"/>
                <a:sym typeface="Microsoft JhengHei"/>
              </a:rPr>
              <a:t>依序畫點，可容易的畫成立方體</a:t>
            </a:r>
            <a:endParaRPr lang="en-US"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採取的辦法就是使用頂點位置</a:t>
            </a:r>
            <a:r>
              <a:rPr lang="en-US" sz="1600" b="0" i="0" u="none" strike="noStrike" cap="none" dirty="0">
                <a:solidFill>
                  <a:schemeClr val="dk1"/>
                </a:solidFill>
                <a:latin typeface="Microsoft JhengHei"/>
                <a:ea typeface="Microsoft JhengHei"/>
                <a:cs typeface="Microsoft JhengHei"/>
                <a:sym typeface="Microsoft JhengHei"/>
              </a:rPr>
              <a:t> (vertex positions) </a:t>
            </a:r>
            <a:r>
              <a:rPr lang="en-US" sz="1600" b="0" i="0" u="none" strike="noStrike" cap="none" dirty="0" err="1">
                <a:solidFill>
                  <a:schemeClr val="dk1"/>
                </a:solidFill>
                <a:latin typeface="Microsoft JhengHei"/>
                <a:ea typeface="Microsoft JhengHei"/>
                <a:cs typeface="Microsoft JhengHei"/>
                <a:sym typeface="Microsoft JhengHei"/>
              </a:rPr>
              <a:t>去畫個方形</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為立方體的其中一面</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然後再增加另外兩個點，製造出第二個面</a:t>
            </a:r>
            <a:r>
              <a:rPr lang="zh-TW" altLang="en-US" sz="1600" dirty="0">
                <a:solidFill>
                  <a:schemeClr val="dk1"/>
                </a:solidFill>
                <a:latin typeface="Microsoft JhengHei"/>
                <a:ea typeface="Microsoft JhengHei"/>
                <a:cs typeface="Microsoft JhengHei"/>
                <a:sym typeface="Microsoft JhengHei"/>
              </a:rPr>
              <a:t>，</a:t>
            </a:r>
            <a:r>
              <a:rPr lang="en-US" sz="1600" b="0" i="0" u="none" strike="noStrike" cap="none" dirty="0" err="1">
                <a:solidFill>
                  <a:schemeClr val="dk1"/>
                </a:solidFill>
                <a:latin typeface="Microsoft JhengHei"/>
                <a:ea typeface="Microsoft JhengHei"/>
                <a:cs typeface="Microsoft JhengHei"/>
                <a:sym typeface="Microsoft JhengHei"/>
              </a:rPr>
              <a:t>依序可完成立方體</a:t>
            </a:r>
            <a:r>
              <a:rPr lang="en-US" sz="1600" b="0" i="0" u="none" strike="noStrike" cap="none" dirty="0">
                <a:solidFill>
                  <a:schemeClr val="dk1"/>
                </a:solidFill>
                <a:latin typeface="Microsoft JhengHei"/>
                <a:ea typeface="Microsoft JhengHei"/>
                <a:cs typeface="Microsoft JhengHei"/>
                <a:sym typeface="Microsoft JhengHei"/>
              </a:rPr>
              <a:t>。</a:t>
            </a: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這非常有效率，但在這裡是讓每個面都呈現不同的顏色</a:t>
            </a:r>
            <a:r>
              <a:rPr lang="en-US" sz="1600" b="0" i="0" u="none" strike="noStrike" cap="none" dirty="0">
                <a:solidFill>
                  <a:schemeClr val="dk1"/>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p:txBody>
      </p:sp>
      <p:pic>
        <p:nvPicPr>
          <p:cNvPr id="740" name="Google Shape;740;p12"/>
          <p:cNvPicPr preferRelativeResize="0"/>
          <p:nvPr/>
        </p:nvPicPr>
        <p:blipFill rotWithShape="1">
          <a:blip r:embed="rId3">
            <a:alphaModFix/>
          </a:blip>
          <a:srcRect/>
          <a:stretch/>
        </p:blipFill>
        <p:spPr>
          <a:xfrm>
            <a:off x="6169301" y="1979830"/>
            <a:ext cx="1987147" cy="2403194"/>
          </a:xfrm>
          <a:prstGeom prst="rect">
            <a:avLst/>
          </a:prstGeom>
          <a:noFill/>
          <a:ln>
            <a:noFill/>
          </a:ln>
        </p:spPr>
      </p:pic>
      <p:sp>
        <p:nvSpPr>
          <p:cNvPr id="741" name="Google Shape;741;p12"/>
          <p:cNvSpPr txBox="1"/>
          <p:nvPr/>
        </p:nvSpPr>
        <p:spPr>
          <a:xfrm>
            <a:off x="5219797" y="366193"/>
            <a:ext cx="3741041" cy="95410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同學可以參考這篇Paper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Optimizing Triangle Strips for Fast Rendering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http://www.cs.umd.edu/gvil/papers/av_ts.pdf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http://ieeexplore.ieee.org/document/568125/</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7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47" name="Google Shape;747;p13"/>
          <p:cNvGrpSpPr/>
          <p:nvPr/>
        </p:nvGrpSpPr>
        <p:grpSpPr>
          <a:xfrm>
            <a:off x="0" y="0"/>
            <a:ext cx="791072" cy="791072"/>
            <a:chOff x="0" y="0"/>
            <a:chExt cx="791072" cy="791072"/>
          </a:xfrm>
        </p:grpSpPr>
        <p:sp>
          <p:nvSpPr>
            <p:cNvPr id="748" name="Google Shape;748;p1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9" name="Google Shape;749;p1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0" name="Google Shape;750;p1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1" name="Google Shape;751;p1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52" name="Google Shape;752;p13"/>
          <p:cNvGrpSpPr/>
          <p:nvPr/>
        </p:nvGrpSpPr>
        <p:grpSpPr>
          <a:xfrm>
            <a:off x="8460432" y="4299942"/>
            <a:ext cx="500406" cy="640288"/>
            <a:chOff x="8460432" y="4299942"/>
            <a:chExt cx="500406" cy="640288"/>
          </a:xfrm>
        </p:grpSpPr>
        <p:sp>
          <p:nvSpPr>
            <p:cNvPr id="753" name="Google Shape;753;p1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4" name="Google Shape;754;p1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5" name="Google Shape;755;p1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56" name="Google Shape;756;p1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757" name="Google Shape;757;p13"/>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58" name="Google Shape;758;p13"/>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59" name="Google Shape;759;p13"/>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31859B"/>
                </a:solidFill>
                <a:latin typeface="Microsoft JhengHei"/>
                <a:ea typeface="Microsoft JhengHei"/>
                <a:cs typeface="Microsoft JhengHei"/>
                <a:sym typeface="Microsoft JhengHei"/>
              </a:rPr>
              <a:t>面之間連結方法2</a:t>
            </a:r>
            <a:endParaRPr/>
          </a:p>
        </p:txBody>
      </p:sp>
      <p:sp>
        <p:nvSpPr>
          <p:cNvPr id="760" name="Google Shape;760;p13"/>
          <p:cNvSpPr txBox="1"/>
          <p:nvPr/>
        </p:nvSpPr>
        <p:spPr>
          <a:xfrm>
            <a:off x="838200" y="1925853"/>
            <a:ext cx="7464552" cy="290636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先畫六個單獨的方形，每個方形都是立方體的一個面</a:t>
            </a:r>
            <a:r>
              <a:rPr lang="en-US" sz="1800" b="0" i="0" u="none" strike="noStrike" cap="none" dirty="0">
                <a:solidFill>
                  <a:schemeClr val="dk1"/>
                </a:solidFill>
                <a:latin typeface="Microsoft JhengHei"/>
                <a:ea typeface="Microsoft JhengHei"/>
                <a:cs typeface="Microsoft JhengHei"/>
                <a:sym typeface="Microsoft JhengHei"/>
              </a:rPr>
              <a:t>。 </a:t>
            </a:r>
            <a:endParaRPr sz="18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可以分別設置這些方形的頂點</a:t>
            </a:r>
            <a:r>
              <a:rPr lang="en-US" sz="1800" b="0" i="0" u="none" strike="noStrike" cap="none" dirty="0">
                <a:solidFill>
                  <a:schemeClr val="dk1"/>
                </a:solidFill>
                <a:latin typeface="Microsoft JhengHei"/>
                <a:ea typeface="Microsoft JhengHei"/>
                <a:cs typeface="Microsoft JhengHei"/>
                <a:sym typeface="Microsoft JhengHei"/>
              </a:rPr>
              <a:t>(Vertex)</a:t>
            </a:r>
            <a:r>
              <a:rPr lang="en-US" sz="1800" b="0" i="0" u="none" strike="noStrike" cap="none" dirty="0" err="1">
                <a:solidFill>
                  <a:schemeClr val="dk1"/>
                </a:solidFill>
                <a:latin typeface="Microsoft JhengHei"/>
                <a:ea typeface="Microsoft JhengHei"/>
                <a:cs typeface="Microsoft JhengHei"/>
                <a:sym typeface="Microsoft JhengHei"/>
              </a:rPr>
              <a:t>與顏色</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這種方法設定面的顏色會比三角形帶容易</a:t>
            </a:r>
            <a:r>
              <a:rPr lang="en-US" sz="1600" b="0" i="0" u="none" strike="noStrike" cap="none" dirty="0">
                <a:solidFill>
                  <a:schemeClr val="dk1"/>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但這不是個實用的好方法，因為呼叫太多次</a:t>
            </a:r>
            <a:r>
              <a:rPr lang="en-US" sz="1800" b="0" i="0" u="none" strike="noStrike" cap="none" dirty="0">
                <a:solidFill>
                  <a:schemeClr val="dk1"/>
                </a:solidFill>
                <a:latin typeface="Microsoft JhengHei"/>
                <a:ea typeface="Microsoft JhengHei"/>
                <a:cs typeface="Microsoft JhengHei"/>
                <a:sym typeface="Microsoft JhengHei"/>
              </a:rPr>
              <a:t> </a:t>
            </a:r>
            <a:r>
              <a:rPr lang="en-US" sz="1800" b="0" i="0" u="none" strike="noStrike" cap="none" dirty="0" err="1">
                <a:solidFill>
                  <a:schemeClr val="dk1"/>
                </a:solidFill>
                <a:latin typeface="Microsoft JhengHei"/>
                <a:ea typeface="Microsoft JhengHei"/>
                <a:cs typeface="Microsoft JhengHei"/>
                <a:sym typeface="Microsoft JhengHei"/>
              </a:rPr>
              <a:t>drawArray</a:t>
            </a:r>
            <a:r>
              <a:rPr lang="en-US" sz="1800" b="0" i="0" u="none" strike="noStrike" cap="none" dirty="0">
                <a:solidFill>
                  <a:schemeClr val="dk1"/>
                </a:solidFill>
                <a:latin typeface="Microsoft JhengHei"/>
                <a:ea typeface="Microsoft JhengHei"/>
                <a:cs typeface="Microsoft JhengHei"/>
                <a:sym typeface="Microsoft JhengHei"/>
              </a:rPr>
              <a:t>() </a:t>
            </a:r>
            <a:r>
              <a:rPr lang="en-US" sz="1800" b="0" i="0" u="none" strike="noStrike" cap="none" dirty="0" err="1">
                <a:solidFill>
                  <a:schemeClr val="dk1"/>
                </a:solidFill>
                <a:latin typeface="Microsoft JhengHei"/>
                <a:ea typeface="Microsoft JhengHei"/>
                <a:cs typeface="Microsoft JhengHei"/>
                <a:sym typeface="Microsoft JhengHei"/>
              </a:rPr>
              <a:t>增加額外的性能消耗</a:t>
            </a:r>
            <a:r>
              <a:rPr lang="en-US" sz="1800" b="0" i="0" u="none" strike="noStrike" cap="none" dirty="0">
                <a:solidFill>
                  <a:schemeClr val="dk1"/>
                </a:solidFill>
                <a:latin typeface="Microsoft JhengHei"/>
                <a:ea typeface="Microsoft JhengHei"/>
                <a:cs typeface="Microsoft JhengHei"/>
                <a:sym typeface="Microsoft JhengHei"/>
              </a:rPr>
              <a:t>， </a:t>
            </a:r>
            <a:endParaRPr sz="18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應該儘量減少呼叫</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drawArray</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的次數來提高效能</a:t>
            </a:r>
            <a:r>
              <a:rPr lang="en-US" sz="1600" b="0" i="0" u="none" strike="noStrike" cap="none" dirty="0">
                <a:solidFill>
                  <a:schemeClr val="dk1"/>
                </a:solidFill>
                <a:latin typeface="Microsoft JhengHei"/>
                <a:ea typeface="Microsoft JhengHei"/>
                <a:cs typeface="Microsoft JhengHei"/>
                <a:sym typeface="Microsoft JhengHei"/>
              </a:rPr>
              <a:t>。(</a:t>
            </a:r>
            <a:r>
              <a:rPr lang="en-US" sz="1600" b="0" i="0" u="none" strike="noStrike" cap="none" dirty="0" err="1">
                <a:solidFill>
                  <a:schemeClr val="dk1"/>
                </a:solidFill>
                <a:latin typeface="Microsoft JhengHei"/>
                <a:ea typeface="Microsoft JhengHei"/>
                <a:cs typeface="Microsoft JhengHei"/>
                <a:sym typeface="Microsoft JhengHei"/>
              </a:rPr>
              <a:t>換句話說，應該儘可能減少主記憶體與顯示卡</a:t>
            </a:r>
            <a:r>
              <a:rPr lang="en-US" sz="1600" b="0" i="0" u="none" strike="noStrike" cap="none" dirty="0">
                <a:solidFill>
                  <a:schemeClr val="dk1"/>
                </a:solidFill>
                <a:latin typeface="Microsoft JhengHei"/>
                <a:ea typeface="Microsoft JhengHei"/>
                <a:cs typeface="Microsoft JhengHei"/>
                <a:sym typeface="Microsoft JhengHei"/>
              </a:rPr>
              <a:t>(GPU)</a:t>
            </a:r>
            <a:r>
              <a:rPr lang="en-US" sz="1600" b="0" i="0" u="none" strike="noStrike" cap="none" dirty="0" err="1">
                <a:solidFill>
                  <a:schemeClr val="dk1"/>
                </a:solidFill>
                <a:latin typeface="Microsoft JhengHei"/>
                <a:ea typeface="Microsoft JhengHei"/>
                <a:cs typeface="Microsoft JhengHei"/>
                <a:sym typeface="Microsoft JhengHei"/>
              </a:rPr>
              <a:t>記憶體交換資料的次數</a:t>
            </a:r>
            <a:r>
              <a:rPr lang="en-US" sz="1600" b="0" i="0" u="none" strike="noStrike" cap="none" dirty="0">
                <a:solidFill>
                  <a:schemeClr val="dk1"/>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4"/>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66" name="Google Shape;766;p14"/>
          <p:cNvGrpSpPr/>
          <p:nvPr/>
        </p:nvGrpSpPr>
        <p:grpSpPr>
          <a:xfrm>
            <a:off x="0" y="0"/>
            <a:ext cx="791072" cy="791072"/>
            <a:chOff x="0" y="0"/>
            <a:chExt cx="791072" cy="791072"/>
          </a:xfrm>
        </p:grpSpPr>
        <p:sp>
          <p:nvSpPr>
            <p:cNvPr id="767" name="Google Shape;767;p1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8" name="Google Shape;768;p1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9" name="Google Shape;769;p1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70" name="Google Shape;770;p1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71" name="Google Shape;771;p14"/>
          <p:cNvGrpSpPr/>
          <p:nvPr/>
        </p:nvGrpSpPr>
        <p:grpSpPr>
          <a:xfrm>
            <a:off x="8460432" y="4299942"/>
            <a:ext cx="500406" cy="640288"/>
            <a:chOff x="8460432" y="4299942"/>
            <a:chExt cx="500406" cy="640288"/>
          </a:xfrm>
        </p:grpSpPr>
        <p:sp>
          <p:nvSpPr>
            <p:cNvPr id="772" name="Google Shape;772;p1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3" name="Google Shape;773;p1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4" name="Google Shape;774;p1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75" name="Google Shape;775;p1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776" name="Google Shape;776;p14"/>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77" name="Google Shape;777;p14"/>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78" name="Google Shape;778;p14"/>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00000"/>
                </a:solidFill>
                <a:latin typeface="Microsoft JhengHei"/>
                <a:ea typeface="Microsoft JhengHei"/>
                <a:cs typeface="Microsoft JhengHei"/>
                <a:sym typeface="Microsoft JhengHei"/>
              </a:rPr>
              <a:t>面之間連結方法3</a:t>
            </a:r>
            <a:endParaRPr sz="1800" b="0" i="0" u="none" strike="noStrike" cap="none">
              <a:solidFill>
                <a:srgbClr val="C00000"/>
              </a:solidFill>
              <a:latin typeface="Microsoft JhengHei"/>
              <a:ea typeface="Microsoft JhengHei"/>
              <a:cs typeface="Microsoft JhengHei"/>
              <a:sym typeface="Microsoft JhengHei"/>
            </a:endParaRPr>
          </a:p>
        </p:txBody>
      </p:sp>
      <p:sp>
        <p:nvSpPr>
          <p:cNvPr id="779" name="Google Shape;779;p14"/>
          <p:cNvSpPr txBox="1"/>
          <p:nvPr/>
        </p:nvSpPr>
        <p:spPr>
          <a:xfrm>
            <a:off x="406152" y="1866343"/>
            <a:ext cx="8122638" cy="307388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把立方體視為六個方形，每個方形由兩個三角形所組成，但這兩個三角形是同時送到著色器pipeline中，完成一次性的繪製</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這個方法有點類似我們用三角形帶製作立方體。但由於我們每次都是定義一個完整的三角形，而不是通過添加點來定義</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PMingLiu"/>
                <a:sym typeface="PMingLiu"/>
              </a:rPr>
              <a:t>三角形，我們很容易來定義每一個面的顏色</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這方法的好處可讓程式碼變簡潔，因此</a:t>
            </a:r>
            <a:r>
              <a:rPr lang="en-US" sz="1800"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稍後</a:t>
            </a: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會介紹這個新引進的函式drawElements</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55600" algn="l" rtl="0">
              <a:lnSpc>
                <a:spcPct val="100000"/>
              </a:lnSpc>
              <a:spcBef>
                <a:spcPts val="360"/>
              </a:spcBef>
              <a:spcAft>
                <a:spcPts val="0"/>
              </a:spcAft>
              <a:buClr>
                <a:schemeClr val="dk1"/>
              </a:buClr>
              <a:buSzPts val="2000"/>
              <a:buFont typeface="Microsoft JhengHei"/>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缺點是會消耗memory</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780" name="Google Shape;780;p14"/>
          <p:cNvSpPr/>
          <p:nvPr/>
        </p:nvSpPr>
        <p:spPr>
          <a:xfrm>
            <a:off x="5191295" y="107412"/>
            <a:ext cx="3836599" cy="1169551"/>
          </a:xfrm>
          <a:prstGeom prst="rect">
            <a:avLst/>
          </a:prstGeom>
          <a:noFill/>
          <a:ln w="9525" cap="flat" cmpd="sng">
            <a:solidFill>
              <a:srgbClr val="C2D59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跟前面的方法之差異在於，在Geometry Shader中做的事不同。前者Geometry Shader每次只會看到一個三角形，因此一個正方形有2個三角形會做2次，而本頁提及的作法Geometry Shader中會一起處理2個三角形。</a:t>
            </a:r>
            <a:endParaRPr sz="14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86" name="Google Shape;786;p15"/>
          <p:cNvGrpSpPr/>
          <p:nvPr/>
        </p:nvGrpSpPr>
        <p:grpSpPr>
          <a:xfrm>
            <a:off x="0" y="0"/>
            <a:ext cx="791072" cy="791072"/>
            <a:chOff x="0" y="0"/>
            <a:chExt cx="791072" cy="791072"/>
          </a:xfrm>
        </p:grpSpPr>
        <p:sp>
          <p:nvSpPr>
            <p:cNvPr id="787" name="Google Shape;787;p1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8" name="Google Shape;788;p1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9" name="Google Shape;789;p1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90" name="Google Shape;790;p1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91" name="Google Shape;791;p15"/>
          <p:cNvGrpSpPr/>
          <p:nvPr/>
        </p:nvGrpSpPr>
        <p:grpSpPr>
          <a:xfrm>
            <a:off x="8460432" y="4299942"/>
            <a:ext cx="500406" cy="640288"/>
            <a:chOff x="8460432" y="4299942"/>
            <a:chExt cx="500406" cy="640288"/>
          </a:xfrm>
        </p:grpSpPr>
        <p:sp>
          <p:nvSpPr>
            <p:cNvPr id="792" name="Google Shape;792;p1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3" name="Google Shape;793;p1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4" name="Google Shape;794;p1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95" name="Google Shape;795;p1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96" name="Google Shape;796;p15"/>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797" name="Google Shape;797;p15"/>
          <p:cNvSpPr txBox="1"/>
          <p:nvPr/>
        </p:nvSpPr>
        <p:spPr>
          <a:xfrm>
            <a:off x="889252" y="1432410"/>
            <a:ext cx="1580993"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animate()</a:t>
            </a:r>
            <a:endParaRPr sz="1800" b="0" i="0" u="none" strike="noStrike" cap="none">
              <a:solidFill>
                <a:srgbClr val="000000"/>
              </a:solidFill>
              <a:latin typeface="Microsoft JhengHei"/>
              <a:ea typeface="Microsoft JhengHei"/>
              <a:cs typeface="Microsoft JhengHei"/>
              <a:sym typeface="Microsoft JhengHei"/>
            </a:endParaRPr>
          </a:p>
        </p:txBody>
      </p:sp>
      <p:grpSp>
        <p:nvGrpSpPr>
          <p:cNvPr id="798" name="Google Shape;798;p15"/>
          <p:cNvGrpSpPr/>
          <p:nvPr/>
        </p:nvGrpSpPr>
        <p:grpSpPr>
          <a:xfrm>
            <a:off x="296183" y="2097383"/>
            <a:ext cx="4988258" cy="2031325"/>
            <a:chOff x="722850" y="2178044"/>
            <a:chExt cx="4988258" cy="2031325"/>
          </a:xfrm>
        </p:grpSpPr>
        <p:sp>
          <p:nvSpPr>
            <p:cNvPr id="799" name="Google Shape;799;p15"/>
            <p:cNvSpPr/>
            <p:nvPr/>
          </p:nvSpPr>
          <p:spPr>
            <a:xfrm>
              <a:off x="722850" y="2178044"/>
              <a:ext cx="4988258" cy="20313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function animate() {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timeNow = new Date().getTime();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if (lastTime != 0) {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elapsed = timeNow - lastTime;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r>
                <a:rPr lang="en-US" sz="1400" b="0" i="0" u="none" strike="noStrike" cap="none">
                  <a:solidFill>
                    <a:srgbClr val="E36C09"/>
                  </a:solidFill>
                  <a:latin typeface="Calibri"/>
                  <a:ea typeface="Calibri"/>
                  <a:cs typeface="Calibri"/>
                  <a:sym typeface="Calibri"/>
                </a:rPr>
                <a:t>rPyramid += (90 * elapsed) / 1000.0;        </a:t>
              </a:r>
              <a:endParaRPr sz="1400" b="0" i="0" u="none" strike="noStrike" cap="none">
                <a:solidFill>
                  <a:srgbClr val="E36C09"/>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E36C09"/>
                  </a:solidFill>
                  <a:latin typeface="Calibri"/>
                  <a:ea typeface="Calibri"/>
                  <a:cs typeface="Calibri"/>
                  <a:sym typeface="Calibri"/>
                </a:rPr>
                <a:t>		rCube -= (75 * elapsed) / 1000.0;  </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lastTime = timeNow;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cxnSp>
          <p:nvCxnSpPr>
            <p:cNvPr id="800" name="Google Shape;800;p15"/>
            <p:cNvCxnSpPr/>
            <p:nvPr/>
          </p:nvCxnSpPr>
          <p:spPr>
            <a:xfrm>
              <a:off x="722850" y="2178044"/>
              <a:ext cx="0" cy="2031325"/>
            </a:xfrm>
            <a:prstGeom prst="straightConnector1">
              <a:avLst/>
            </a:prstGeom>
            <a:noFill/>
            <a:ln w="19050" cap="flat" cmpd="sng">
              <a:solidFill>
                <a:srgbClr val="92CCDC"/>
              </a:solidFill>
              <a:prstDash val="solid"/>
              <a:round/>
              <a:headEnd type="none" w="sm" len="sm"/>
              <a:tailEnd type="none" w="sm" len="sm"/>
            </a:ln>
          </p:spPr>
        </p:cxnSp>
      </p:grpSp>
      <p:sp>
        <p:nvSpPr>
          <p:cNvPr id="801" name="Google Shape;801;p15"/>
          <p:cNvSpPr txBox="1"/>
          <p:nvPr/>
        </p:nvSpPr>
        <p:spPr>
          <a:xfrm>
            <a:off x="5324274" y="2123956"/>
            <a:ext cx="3278349" cy="201376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指定四角錐旋轉</a:t>
            </a:r>
            <a:r>
              <a:rPr lang="en-US" sz="1600" b="0" i="0" u="none" strike="noStrike" cap="none" dirty="0">
                <a:solidFill>
                  <a:schemeClr val="dk1"/>
                </a:solidFill>
                <a:latin typeface="Microsoft JhengHei"/>
                <a:ea typeface="Microsoft JhengHei"/>
                <a:cs typeface="Microsoft JhengHei"/>
                <a:sym typeface="Microsoft JhengHei"/>
              </a:rPr>
              <a:t> 90 </a:t>
            </a:r>
            <a:r>
              <a:rPr lang="en-US" sz="1600" b="0" i="0" u="none" strike="noStrike" cap="none" dirty="0" err="1">
                <a:solidFill>
                  <a:schemeClr val="dk1"/>
                </a:solidFill>
                <a:latin typeface="Microsoft JhengHei"/>
                <a:ea typeface="Microsoft JhengHei"/>
                <a:cs typeface="Microsoft JhengHei"/>
                <a:sym typeface="Microsoft JhengHei"/>
              </a:rPr>
              <a:t>度</a:t>
            </a:r>
            <a:r>
              <a:rPr lang="en-US" sz="1600" b="0" i="0" u="none" strike="noStrike" cap="none" dirty="0">
                <a:solidFill>
                  <a:schemeClr val="dk1"/>
                </a:solidFill>
                <a:latin typeface="Microsoft JhengHei"/>
                <a:ea typeface="Microsoft JhengHei"/>
                <a:cs typeface="Microsoft JhengHei"/>
                <a:sym typeface="Microsoft JhengHei"/>
              </a:rPr>
              <a:t>/</a:t>
            </a:r>
            <a:r>
              <a:rPr lang="en-US" sz="1600" b="0" i="0" u="none" strike="noStrike" cap="none" dirty="0" err="1">
                <a:solidFill>
                  <a:schemeClr val="dk1"/>
                </a:solidFill>
                <a:latin typeface="Microsoft JhengHei"/>
                <a:ea typeface="Microsoft JhengHei"/>
                <a:cs typeface="Microsoft JhengHei"/>
                <a:sym typeface="Microsoft JhengHei"/>
              </a:rPr>
              <a:t>秒、</a:t>
            </a:r>
            <a:r>
              <a:rPr lang="en-US" sz="1600" dirty="0" err="1">
                <a:solidFill>
                  <a:schemeClr val="dk1"/>
                </a:solidFill>
                <a:latin typeface="Microsoft JhengHei"/>
                <a:ea typeface="Microsoft JhengHei"/>
                <a:cs typeface="Microsoft JhengHei"/>
                <a:sym typeface="Microsoft JhengHei"/>
              </a:rPr>
              <a:t>立方體</a:t>
            </a:r>
            <a:r>
              <a:rPr lang="en-US" sz="1600" b="0" i="0" u="none" strike="noStrike" cap="none" dirty="0" err="1">
                <a:solidFill>
                  <a:schemeClr val="dk1"/>
                </a:solidFill>
                <a:latin typeface="Microsoft JhengHei"/>
                <a:ea typeface="Microsoft JhengHei"/>
                <a:cs typeface="Microsoft JhengHei"/>
                <a:sym typeface="Microsoft JhengHei"/>
              </a:rPr>
              <a:t>旋轉</a:t>
            </a:r>
            <a:r>
              <a:rPr lang="en-US" sz="1600" b="0" i="0" u="none" strike="noStrike" cap="none" dirty="0">
                <a:solidFill>
                  <a:schemeClr val="dk1"/>
                </a:solidFill>
                <a:latin typeface="Microsoft JhengHei"/>
                <a:ea typeface="Microsoft JhengHei"/>
                <a:cs typeface="Microsoft JhengHei"/>
                <a:sym typeface="Microsoft JhengHei"/>
              </a:rPr>
              <a:t> 75 </a:t>
            </a:r>
            <a:r>
              <a:rPr lang="en-US" sz="1600" b="0" i="0" u="none" strike="noStrike" cap="none" dirty="0" err="1">
                <a:solidFill>
                  <a:schemeClr val="dk1"/>
                </a:solidFill>
                <a:latin typeface="Microsoft JhengHei"/>
                <a:ea typeface="Microsoft JhengHei"/>
                <a:cs typeface="Microsoft JhengHei"/>
                <a:sym typeface="Microsoft JhengHei"/>
              </a:rPr>
              <a:t>度</a:t>
            </a:r>
            <a:r>
              <a:rPr lang="en-US" sz="1600" b="0" i="0" u="none" strike="noStrike" cap="none" dirty="0">
                <a:solidFill>
                  <a:schemeClr val="dk1"/>
                </a:solidFill>
                <a:latin typeface="Microsoft JhengHei"/>
                <a:ea typeface="Microsoft JhengHei"/>
                <a:cs typeface="Microsoft JhengHei"/>
                <a:sym typeface="Microsoft JhengHei"/>
              </a:rPr>
              <a:t>/</a:t>
            </a:r>
            <a:r>
              <a:rPr lang="en-US" sz="1600" b="0" i="0" u="none" strike="noStrike" cap="none" dirty="0" err="1">
                <a:solidFill>
                  <a:schemeClr val="dk1"/>
                </a:solidFill>
                <a:latin typeface="Microsoft JhengHei"/>
                <a:ea typeface="Microsoft JhengHei"/>
                <a:cs typeface="Microsoft JhengHei"/>
                <a:sym typeface="Microsoft JhengHei"/>
              </a:rPr>
              <a:t>秒</a:t>
            </a:r>
            <a:r>
              <a:rPr lang="en-US" sz="1600" b="0" i="0" u="none" strike="noStrike" cap="none" dirty="0">
                <a:solidFill>
                  <a:schemeClr val="dk1"/>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改變的地方為立方體旋轉的方向與上一課</a:t>
            </a:r>
            <a:r>
              <a:rPr lang="en-US" sz="1600" b="1" i="0" u="none" strike="noStrike" cap="none" dirty="0" err="1">
                <a:solidFill>
                  <a:srgbClr val="FF0000"/>
                </a:solidFill>
                <a:latin typeface="Microsoft JhengHei"/>
                <a:ea typeface="Microsoft JhengHei"/>
                <a:cs typeface="Microsoft JhengHei"/>
                <a:sym typeface="Microsoft JhengHei"/>
              </a:rPr>
              <a:t>相反</a:t>
            </a:r>
            <a:r>
              <a:rPr lang="en-US" sz="1600" b="0" i="0" u="none" strike="noStrike" cap="none" dirty="0">
                <a:solidFill>
                  <a:schemeClr val="dk1"/>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上一課使用</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rTri</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與</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rSquare</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改成</a:t>
            </a:r>
            <a:r>
              <a:rPr lang="en-US" sz="1600" b="1" i="0" u="none" strike="noStrike" cap="none" dirty="0">
                <a:solidFill>
                  <a:srgbClr val="FF0000"/>
                </a:solidFill>
                <a:latin typeface="Microsoft JhengHei"/>
                <a:ea typeface="Microsoft JhengHei"/>
                <a:cs typeface="Microsoft JhengHei"/>
                <a:sym typeface="Microsoft JhengHei"/>
              </a:rPr>
              <a:t> </a:t>
            </a:r>
            <a:r>
              <a:rPr lang="en-US" sz="1600" b="1" i="0" u="none" strike="noStrike" cap="none" dirty="0" err="1">
                <a:solidFill>
                  <a:srgbClr val="FF0000"/>
                </a:solidFill>
                <a:latin typeface="Microsoft JhengHei"/>
                <a:ea typeface="Microsoft JhengHei"/>
                <a:cs typeface="Microsoft JhengHei"/>
                <a:sym typeface="Microsoft JhengHei"/>
              </a:rPr>
              <a:t>rPyramid</a:t>
            </a:r>
            <a:r>
              <a:rPr lang="en-US" sz="1600" b="1" i="0" u="none" strike="noStrike" cap="none" dirty="0">
                <a:solidFill>
                  <a:srgbClr val="FF0000"/>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與</a:t>
            </a:r>
            <a:r>
              <a:rPr lang="en-US" sz="1600" b="0" i="0" u="none" strike="noStrike" cap="none" dirty="0">
                <a:solidFill>
                  <a:schemeClr val="dk1"/>
                </a:solidFill>
                <a:latin typeface="Microsoft JhengHei"/>
                <a:ea typeface="Microsoft JhengHei"/>
                <a:cs typeface="Microsoft JhengHei"/>
                <a:sym typeface="Microsoft JhengHei"/>
              </a:rPr>
              <a:t> </a:t>
            </a:r>
            <a:r>
              <a:rPr lang="en-US" sz="1600" b="1" i="0" u="none" strike="noStrike" cap="none" dirty="0" err="1">
                <a:solidFill>
                  <a:srgbClr val="FF0000"/>
                </a:solidFill>
                <a:latin typeface="Microsoft JhengHei"/>
                <a:ea typeface="Microsoft JhengHei"/>
                <a:cs typeface="Microsoft JhengHei"/>
                <a:sym typeface="Microsoft JhengHei"/>
              </a:rPr>
              <a:t>rCube</a:t>
            </a:r>
            <a:r>
              <a:rPr lang="en-US" sz="1600" b="0" i="0" u="none" strike="noStrike" cap="none" dirty="0">
                <a:solidFill>
                  <a:schemeClr val="dk1"/>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07" name="Google Shape;807;p16"/>
          <p:cNvGrpSpPr/>
          <p:nvPr/>
        </p:nvGrpSpPr>
        <p:grpSpPr>
          <a:xfrm>
            <a:off x="0" y="0"/>
            <a:ext cx="791072" cy="791072"/>
            <a:chOff x="0" y="0"/>
            <a:chExt cx="791072" cy="791072"/>
          </a:xfrm>
        </p:grpSpPr>
        <p:sp>
          <p:nvSpPr>
            <p:cNvPr id="808" name="Google Shape;808;p1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09" name="Google Shape;809;p1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0" name="Google Shape;810;p1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1" name="Google Shape;811;p1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12" name="Google Shape;812;p16"/>
          <p:cNvGrpSpPr/>
          <p:nvPr/>
        </p:nvGrpSpPr>
        <p:grpSpPr>
          <a:xfrm>
            <a:off x="8460432" y="4299942"/>
            <a:ext cx="500406" cy="640288"/>
            <a:chOff x="8460432" y="4299942"/>
            <a:chExt cx="500406" cy="640288"/>
          </a:xfrm>
        </p:grpSpPr>
        <p:sp>
          <p:nvSpPr>
            <p:cNvPr id="813" name="Google Shape;813;p1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4" name="Google Shape;814;p1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5" name="Google Shape;815;p1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16" name="Google Shape;816;p1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817" name="Google Shape;817;p16"/>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18" name="Google Shape;818;p16"/>
          <p:cNvSpPr txBox="1"/>
          <p:nvPr/>
        </p:nvSpPr>
        <p:spPr>
          <a:xfrm>
            <a:off x="889252" y="1432410"/>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drawScene()-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19" name="Google Shape;819;p16"/>
          <p:cNvSpPr/>
          <p:nvPr/>
        </p:nvSpPr>
        <p:spPr>
          <a:xfrm>
            <a:off x="889251" y="1921178"/>
            <a:ext cx="60233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這裡設成沿著從右、到上、且朝向使用者的軸 (觀看者的方向) 轉動。</a:t>
            </a:r>
            <a:endParaRPr/>
          </a:p>
        </p:txBody>
      </p:sp>
      <p:grpSp>
        <p:nvGrpSpPr>
          <p:cNvPr id="820" name="Google Shape;820;p16"/>
          <p:cNvGrpSpPr/>
          <p:nvPr/>
        </p:nvGrpSpPr>
        <p:grpSpPr>
          <a:xfrm>
            <a:off x="982639" y="2306984"/>
            <a:ext cx="4865427" cy="307777"/>
            <a:chOff x="2286000" y="2310140"/>
            <a:chExt cx="4865427" cy="307777"/>
          </a:xfrm>
        </p:grpSpPr>
        <p:sp>
          <p:nvSpPr>
            <p:cNvPr id="821" name="Google Shape;821;p16"/>
            <p:cNvSpPr/>
            <p:nvPr/>
          </p:nvSpPr>
          <p:spPr>
            <a:xfrm>
              <a:off x="2286000" y="2310140"/>
              <a:ext cx="4865427" cy="30777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mat4.rotate(TopMatrix("model"), degToRad(rCube), [1, 1, 1]);</a:t>
              </a:r>
              <a:endParaRPr sz="1400" b="0" i="0" u="none" strike="noStrike" cap="none">
                <a:solidFill>
                  <a:srgbClr val="000000"/>
                </a:solidFill>
                <a:latin typeface="Calibri"/>
                <a:ea typeface="Calibri"/>
                <a:cs typeface="Calibri"/>
                <a:sym typeface="Calibri"/>
              </a:endParaRPr>
            </a:p>
          </p:txBody>
        </p:sp>
        <p:cxnSp>
          <p:nvCxnSpPr>
            <p:cNvPr id="822" name="Google Shape;822;p16"/>
            <p:cNvCxnSpPr/>
            <p:nvPr/>
          </p:nvCxnSpPr>
          <p:spPr>
            <a:xfrm>
              <a:off x="2286000" y="2310140"/>
              <a:ext cx="0" cy="307777"/>
            </a:xfrm>
            <a:prstGeom prst="straightConnector1">
              <a:avLst/>
            </a:prstGeom>
            <a:noFill/>
            <a:ln w="19050" cap="flat" cmpd="sng">
              <a:solidFill>
                <a:srgbClr val="92CCDC"/>
              </a:solidFill>
              <a:prstDash val="solid"/>
              <a:round/>
              <a:headEnd type="none" w="sm" len="sm"/>
              <a:tailEnd type="none" w="sm" len="sm"/>
            </a:ln>
          </p:spPr>
        </p:cxnSp>
      </p:grpSp>
      <p:sp>
        <p:nvSpPr>
          <p:cNvPr id="823" name="Google Shape;823;p16"/>
          <p:cNvSpPr/>
          <p:nvPr/>
        </p:nvSpPr>
        <p:spPr>
          <a:xfrm>
            <a:off x="889251" y="2890169"/>
            <a:ext cx="25261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轉動方向會相反的原因：</a:t>
            </a:r>
            <a:endParaRPr/>
          </a:p>
        </p:txBody>
      </p:sp>
      <p:grpSp>
        <p:nvGrpSpPr>
          <p:cNvPr id="824" name="Google Shape;824;p16"/>
          <p:cNvGrpSpPr/>
          <p:nvPr/>
        </p:nvGrpSpPr>
        <p:grpSpPr>
          <a:xfrm>
            <a:off x="982639" y="3269151"/>
            <a:ext cx="2627195" cy="307777"/>
            <a:chOff x="2286000" y="2310140"/>
            <a:chExt cx="2627195" cy="307777"/>
          </a:xfrm>
        </p:grpSpPr>
        <p:sp>
          <p:nvSpPr>
            <p:cNvPr id="825" name="Google Shape;825;p16"/>
            <p:cNvSpPr/>
            <p:nvPr/>
          </p:nvSpPr>
          <p:spPr>
            <a:xfrm>
              <a:off x="2286001" y="2310140"/>
              <a:ext cx="2627194" cy="30777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rCube </a:t>
              </a:r>
              <a:r>
                <a:rPr lang="en-US" sz="1400" b="0" i="0" u="none" strike="noStrike" cap="none">
                  <a:solidFill>
                    <a:srgbClr val="E36C09"/>
                  </a:solidFill>
                  <a:latin typeface="Calibri"/>
                  <a:ea typeface="Calibri"/>
                  <a:cs typeface="Calibri"/>
                  <a:sym typeface="Calibri"/>
                </a:rPr>
                <a:t>-=</a:t>
              </a:r>
              <a:r>
                <a:rPr lang="en-US" sz="1400" b="0" i="0" u="none" strike="noStrike" cap="none">
                  <a:solidFill>
                    <a:srgbClr val="000000"/>
                  </a:solidFill>
                  <a:latin typeface="Calibri"/>
                  <a:ea typeface="Calibri"/>
                  <a:cs typeface="Calibri"/>
                  <a:sym typeface="Calibri"/>
                </a:rPr>
                <a:t> (75 * elapsed) / 1000.0;</a:t>
              </a:r>
              <a:endParaRPr sz="1400" b="0" i="0" u="none" strike="noStrike" cap="none">
                <a:solidFill>
                  <a:srgbClr val="000000"/>
                </a:solidFill>
                <a:latin typeface="Calibri"/>
                <a:ea typeface="Calibri"/>
                <a:cs typeface="Calibri"/>
                <a:sym typeface="Calibri"/>
              </a:endParaRPr>
            </a:p>
          </p:txBody>
        </p:sp>
        <p:cxnSp>
          <p:nvCxnSpPr>
            <p:cNvPr id="826" name="Google Shape;826;p16"/>
            <p:cNvCxnSpPr/>
            <p:nvPr/>
          </p:nvCxnSpPr>
          <p:spPr>
            <a:xfrm>
              <a:off x="2286000" y="2310140"/>
              <a:ext cx="0" cy="307777"/>
            </a:xfrm>
            <a:prstGeom prst="straightConnector1">
              <a:avLst/>
            </a:prstGeom>
            <a:noFill/>
            <a:ln w="19050" cap="flat" cmpd="sng">
              <a:solidFill>
                <a:srgbClr val="92CCDC"/>
              </a:solidFill>
              <a:prstDash val="solid"/>
              <a:round/>
              <a:headEnd type="none" w="sm" len="sm"/>
              <a:tailEnd type="none" w="sm" len="sm"/>
            </a:ln>
          </p:spPr>
        </p:cxnSp>
      </p:grpSp>
      <p:sp>
        <p:nvSpPr>
          <p:cNvPr id="24" name="Google Shape;827;p16">
            <a:hlinkClick r:id="rId3"/>
          </p:cNvPr>
          <p:cNvSpPr/>
          <p:nvPr/>
        </p:nvSpPr>
        <p:spPr>
          <a:xfrm>
            <a:off x="982650" y="3758950"/>
            <a:ext cx="1230198"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dirty="0" err="1">
                <a:solidFill>
                  <a:schemeClr val="accent6">
                    <a:lumMod val="75000"/>
                  </a:schemeClr>
                </a:solidFill>
                <a:latin typeface="Microsoft JhengHei"/>
                <a:ea typeface="Microsoft JhengHei"/>
                <a:cs typeface="Microsoft JhengHei"/>
                <a:sym typeface="Microsoft JhengHei"/>
              </a:rPr>
              <a:t>立方體旋轉</a:t>
            </a:r>
            <a:r>
              <a:rPr lang="en-US" altLang="zh-TW" sz="1600" dirty="0" err="1">
                <a:solidFill>
                  <a:schemeClr val="accent6">
                    <a:lumMod val="75000"/>
                  </a:schemeClr>
                </a:solidFill>
                <a:latin typeface="Microsoft JhengHei"/>
                <a:ea typeface="Microsoft JhengHei"/>
                <a:cs typeface="Microsoft JhengHei"/>
                <a:sym typeface="Microsoft JhengHei"/>
              </a:rPr>
              <a:t>Geogebra</a:t>
            </a:r>
            <a:endParaRPr sz="1600" dirty="0">
              <a:solidFill>
                <a:schemeClr val="accent6">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33" name="Google Shape;833;p18"/>
          <p:cNvGrpSpPr/>
          <p:nvPr/>
        </p:nvGrpSpPr>
        <p:grpSpPr>
          <a:xfrm>
            <a:off x="0" y="0"/>
            <a:ext cx="791072" cy="791072"/>
            <a:chOff x="0" y="0"/>
            <a:chExt cx="791072" cy="791072"/>
          </a:xfrm>
        </p:grpSpPr>
        <p:sp>
          <p:nvSpPr>
            <p:cNvPr id="834" name="Google Shape;834;p1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5" name="Google Shape;835;p1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6" name="Google Shape;836;p1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7" name="Google Shape;837;p1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38" name="Google Shape;838;p18"/>
          <p:cNvGrpSpPr/>
          <p:nvPr/>
        </p:nvGrpSpPr>
        <p:grpSpPr>
          <a:xfrm>
            <a:off x="8460432" y="4299942"/>
            <a:ext cx="500406" cy="640288"/>
            <a:chOff x="8460432" y="4299942"/>
            <a:chExt cx="500406" cy="640288"/>
          </a:xfrm>
        </p:grpSpPr>
        <p:sp>
          <p:nvSpPr>
            <p:cNvPr id="839" name="Google Shape;839;p1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0" name="Google Shape;840;p1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1" name="Google Shape;841;p1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42" name="Google Shape;842;p1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843" name="Google Shape;843;p18"/>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44" name="Google Shape;844;p18"/>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drawScene()-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45" name="Google Shape;845;p18"/>
          <p:cNvSpPr txBox="1"/>
          <p:nvPr/>
        </p:nvSpPr>
        <p:spPr>
          <a:xfrm>
            <a:off x="197768" y="1853159"/>
            <a:ext cx="8655058" cy="179079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我們將使用的是元素索引序列（Element Array Buffer）和一個叫做drawElements的函數。元素索引序列在initBuffers中要填入適當的index序列(非負整數)，並且此陣列會採用從零開始的方式，參考到頂點 (vertex positions)列表的值 與 顏色列表的值。</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為了使用它，要先將Buffer Bind為cubeVertexIndexBuffer元素索引序列，之後我們就像往常一樣，將model matrix、view matrix和projection matrix傳送到顯卡端，最後呼叫drawElements來繪製我們需要的立方體。</a:t>
            </a:r>
            <a:endParaRPr sz="16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p:txBody>
      </p:sp>
      <p:grpSp>
        <p:nvGrpSpPr>
          <p:cNvPr id="846" name="Google Shape;846;p18"/>
          <p:cNvGrpSpPr/>
          <p:nvPr/>
        </p:nvGrpSpPr>
        <p:grpSpPr>
          <a:xfrm>
            <a:off x="791072" y="3725052"/>
            <a:ext cx="6906897" cy="738664"/>
            <a:chOff x="692188" y="3561279"/>
            <a:chExt cx="6906897" cy="738664"/>
          </a:xfrm>
        </p:grpSpPr>
        <p:sp>
          <p:nvSpPr>
            <p:cNvPr id="847" name="Google Shape;847;p18"/>
            <p:cNvSpPr/>
            <p:nvPr/>
          </p:nvSpPr>
          <p:spPr>
            <a:xfrm>
              <a:off x="692188" y="3561279"/>
              <a:ext cx="6906897" cy="73866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gl.bindBuffer(gl.ELEMENT_ARRAY_BUFFER, cubeVertexIndexBuffer);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setMatrixUniforms();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gl.drawElements(gl.TRIANGLES, cubeVertexIndexBuffer.numItems, gl.UNSIGNED_SHORT, 0);</a:t>
              </a:r>
              <a:endParaRPr sz="1400" b="0" i="0" u="none" strike="noStrike" cap="none">
                <a:solidFill>
                  <a:srgbClr val="000000"/>
                </a:solidFill>
                <a:latin typeface="Calibri"/>
                <a:ea typeface="Calibri"/>
                <a:cs typeface="Calibri"/>
                <a:sym typeface="Calibri"/>
              </a:endParaRPr>
            </a:p>
          </p:txBody>
        </p:sp>
        <p:cxnSp>
          <p:nvCxnSpPr>
            <p:cNvPr id="848" name="Google Shape;848;p18"/>
            <p:cNvCxnSpPr/>
            <p:nvPr/>
          </p:nvCxnSpPr>
          <p:spPr>
            <a:xfrm>
              <a:off x="692188" y="3561279"/>
              <a:ext cx="0" cy="738663"/>
            </a:xfrm>
            <a:prstGeom prst="straightConnector1">
              <a:avLst/>
            </a:prstGeom>
            <a:noFill/>
            <a:ln w="19050" cap="flat" cmpd="sng">
              <a:solidFill>
                <a:srgbClr val="92CCDC"/>
              </a:solidFill>
              <a:prstDash val="solid"/>
              <a:round/>
              <a:headEnd type="none" w="sm" len="sm"/>
              <a:tailEnd type="none" w="sm" len="sm"/>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54" name="Google Shape;854;p19"/>
          <p:cNvGrpSpPr/>
          <p:nvPr/>
        </p:nvGrpSpPr>
        <p:grpSpPr>
          <a:xfrm>
            <a:off x="0" y="0"/>
            <a:ext cx="791072" cy="791072"/>
            <a:chOff x="0" y="0"/>
            <a:chExt cx="791072" cy="791072"/>
          </a:xfrm>
        </p:grpSpPr>
        <p:sp>
          <p:nvSpPr>
            <p:cNvPr id="855" name="Google Shape;855;p1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6" name="Google Shape;856;p1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7" name="Google Shape;857;p1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8" name="Google Shape;858;p1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59" name="Google Shape;859;p19"/>
          <p:cNvGrpSpPr/>
          <p:nvPr/>
        </p:nvGrpSpPr>
        <p:grpSpPr>
          <a:xfrm>
            <a:off x="8460432" y="4299942"/>
            <a:ext cx="500406" cy="640288"/>
            <a:chOff x="8460432" y="4299942"/>
            <a:chExt cx="500406" cy="640288"/>
          </a:xfrm>
        </p:grpSpPr>
        <p:sp>
          <p:nvSpPr>
            <p:cNvPr id="860" name="Google Shape;860;p1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61" name="Google Shape;861;p1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62" name="Google Shape;862;p1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63" name="Google Shape;863;p1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864" name="Google Shape;864;p19"/>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65" name="Google Shape;865;p19"/>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initBuffers() -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66" name="Google Shape;866;p19"/>
          <p:cNvSpPr txBox="1"/>
          <p:nvPr/>
        </p:nvSpPr>
        <p:spPr>
          <a:xfrm>
            <a:off x="197768" y="1853159"/>
            <a:ext cx="3930680" cy="157242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將立方體之vertex positions Buffer內的每個面，填入相對應的值。</a:t>
            </a:r>
            <a:endParaRPr sz="16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設定適當的numItems。</a:t>
            </a:r>
            <a:endParaRPr sz="1600" b="0" i="0" u="none" strike="noStrike" cap="none">
              <a:solidFill>
                <a:schemeClr val="dk1"/>
              </a:solidFill>
              <a:latin typeface="Microsoft JhengHei"/>
              <a:ea typeface="Microsoft JhengHei"/>
              <a:cs typeface="Microsoft JhengHei"/>
              <a:sym typeface="Microsoft JhengHei"/>
            </a:endParaRPr>
          </a:p>
        </p:txBody>
      </p:sp>
      <p:pic>
        <p:nvPicPr>
          <p:cNvPr id="867" name="Google Shape;867;p19"/>
          <p:cNvPicPr preferRelativeResize="0"/>
          <p:nvPr/>
        </p:nvPicPr>
        <p:blipFill rotWithShape="1">
          <a:blip r:embed="rId3">
            <a:alphaModFix/>
          </a:blip>
          <a:srcRect/>
          <a:stretch/>
        </p:blipFill>
        <p:spPr>
          <a:xfrm>
            <a:off x="4669818" y="0"/>
            <a:ext cx="4474182" cy="4244081"/>
          </a:xfrm>
          <a:prstGeom prst="rect">
            <a:avLst/>
          </a:prstGeom>
          <a:noFill/>
          <a:ln>
            <a:noFill/>
          </a:ln>
        </p:spPr>
      </p:pic>
      <p:pic>
        <p:nvPicPr>
          <p:cNvPr id="868" name="Google Shape;868;p19"/>
          <p:cNvPicPr preferRelativeResize="0"/>
          <p:nvPr/>
        </p:nvPicPr>
        <p:blipFill rotWithShape="1">
          <a:blip r:embed="rId4">
            <a:alphaModFix/>
          </a:blip>
          <a:srcRect/>
          <a:stretch/>
        </p:blipFill>
        <p:spPr>
          <a:xfrm>
            <a:off x="1990845" y="3570106"/>
            <a:ext cx="1215724" cy="1406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8"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16" name="Google Shape;116;p48"/>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壹、Modeling</a:t>
            </a:r>
            <a:endParaRPr>
              <a:solidFill>
                <a:srgbClr val="002060"/>
              </a:solidFill>
            </a:endParaRPr>
          </a:p>
        </p:txBody>
      </p:sp>
      <p:sp>
        <p:nvSpPr>
          <p:cNvPr id="117" name="Google Shape;117;p48"/>
          <p:cNvSpPr/>
          <p:nvPr/>
        </p:nvSpPr>
        <p:spPr>
          <a:xfrm>
            <a:off x="1493911" y="1635646"/>
            <a:ext cx="447529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一、Scene Graph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二、Matrix Stack</a:t>
            </a:r>
            <a:endParaRPr sz="2000" b="0" i="0" u="none" strike="noStrike" cap="none">
              <a:solidFill>
                <a:schemeClr val="dk1"/>
              </a:solidFill>
              <a:latin typeface="Microsoft JhengHei"/>
              <a:ea typeface="Microsoft JhengHei"/>
              <a:cs typeface="Microsoft JhengHei"/>
              <a:sym typeface="Microsoft JhengHei"/>
            </a:endParaRPr>
          </a:p>
        </p:txBody>
      </p:sp>
      <p:sp>
        <p:nvSpPr>
          <p:cNvPr id="118" name="Google Shape;118;p48"/>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2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74" name="Google Shape;874;p20"/>
          <p:cNvGrpSpPr/>
          <p:nvPr/>
        </p:nvGrpSpPr>
        <p:grpSpPr>
          <a:xfrm>
            <a:off x="0" y="0"/>
            <a:ext cx="791072" cy="791072"/>
            <a:chOff x="0" y="0"/>
            <a:chExt cx="791072" cy="791072"/>
          </a:xfrm>
        </p:grpSpPr>
        <p:sp>
          <p:nvSpPr>
            <p:cNvPr id="875" name="Google Shape;875;p2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6" name="Google Shape;876;p2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7" name="Google Shape;877;p2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8" name="Google Shape;878;p2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79" name="Google Shape;879;p20"/>
          <p:cNvGrpSpPr/>
          <p:nvPr/>
        </p:nvGrpSpPr>
        <p:grpSpPr>
          <a:xfrm>
            <a:off x="8460432" y="4299942"/>
            <a:ext cx="500406" cy="640288"/>
            <a:chOff x="8460432" y="4299942"/>
            <a:chExt cx="500406" cy="640288"/>
          </a:xfrm>
        </p:grpSpPr>
        <p:sp>
          <p:nvSpPr>
            <p:cNvPr id="880" name="Google Shape;880;p2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81" name="Google Shape;881;p2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82" name="Google Shape;882;p2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83" name="Google Shape;883;p2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884" name="Google Shape;884;p20"/>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85" name="Google Shape;885;p20"/>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initBuffers() -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86" name="Google Shape;886;p20"/>
          <p:cNvSpPr txBox="1"/>
          <p:nvPr/>
        </p:nvSpPr>
        <p:spPr>
          <a:xfrm>
            <a:off x="197768" y="1853159"/>
            <a:ext cx="3930680" cy="179079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由於現在要將立方體的各個面對應一種顏色，每個面的顏色事先定義在一個陣列內，</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所以使用迴圈從陣列查出頂點應有的顏色，填進立方體的頂點顏色資訊Buffer</a:t>
            </a:r>
            <a:endParaRPr sz="1600" b="0" i="0" u="none" strike="noStrike" cap="none">
              <a:solidFill>
                <a:schemeClr val="dk1"/>
              </a:solidFill>
              <a:latin typeface="Microsoft JhengHei"/>
              <a:ea typeface="Microsoft JhengHei"/>
              <a:cs typeface="Microsoft JhengHei"/>
              <a:sym typeface="Microsoft JhengHei"/>
            </a:endParaRPr>
          </a:p>
        </p:txBody>
      </p:sp>
      <p:pic>
        <p:nvPicPr>
          <p:cNvPr id="887" name="Google Shape;887;p20"/>
          <p:cNvPicPr preferRelativeResize="0"/>
          <p:nvPr/>
        </p:nvPicPr>
        <p:blipFill rotWithShape="1">
          <a:blip r:embed="rId3">
            <a:alphaModFix/>
          </a:blip>
          <a:srcRect/>
          <a:stretch/>
        </p:blipFill>
        <p:spPr>
          <a:xfrm>
            <a:off x="4669818" y="0"/>
            <a:ext cx="4474182" cy="4244081"/>
          </a:xfrm>
          <a:prstGeom prst="rect">
            <a:avLst/>
          </a:prstGeom>
          <a:noFill/>
          <a:ln>
            <a:noFill/>
          </a:ln>
        </p:spPr>
      </p:pic>
      <p:pic>
        <p:nvPicPr>
          <p:cNvPr id="888" name="Google Shape;888;p20"/>
          <p:cNvPicPr preferRelativeResize="0"/>
          <p:nvPr/>
        </p:nvPicPr>
        <p:blipFill rotWithShape="1">
          <a:blip r:embed="rId4">
            <a:alphaModFix/>
          </a:blip>
          <a:srcRect/>
          <a:stretch/>
        </p:blipFill>
        <p:spPr>
          <a:xfrm>
            <a:off x="1990845" y="3570106"/>
            <a:ext cx="1215724" cy="1406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94" name="Google Shape;894;p21"/>
          <p:cNvGrpSpPr/>
          <p:nvPr/>
        </p:nvGrpSpPr>
        <p:grpSpPr>
          <a:xfrm>
            <a:off x="0" y="0"/>
            <a:ext cx="791072" cy="791072"/>
            <a:chOff x="0" y="0"/>
            <a:chExt cx="791072" cy="791072"/>
          </a:xfrm>
        </p:grpSpPr>
        <p:sp>
          <p:nvSpPr>
            <p:cNvPr id="895" name="Google Shape;895;p2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6" name="Google Shape;896;p2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7" name="Google Shape;897;p2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8" name="Google Shape;898;p2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99" name="Google Shape;899;p21"/>
          <p:cNvGrpSpPr/>
          <p:nvPr/>
        </p:nvGrpSpPr>
        <p:grpSpPr>
          <a:xfrm>
            <a:off x="8460432" y="4299942"/>
            <a:ext cx="500406" cy="640288"/>
            <a:chOff x="8460432" y="4299942"/>
            <a:chExt cx="500406" cy="640288"/>
          </a:xfrm>
        </p:grpSpPr>
        <p:sp>
          <p:nvSpPr>
            <p:cNvPr id="900" name="Google Shape;900;p2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01" name="Google Shape;901;p2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02" name="Google Shape;902;p2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03" name="Google Shape;903;p2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904" name="Google Shape;904;p21"/>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05" name="Google Shape;905;p21"/>
          <p:cNvSpPr txBox="1"/>
          <p:nvPr/>
        </p:nvSpPr>
        <p:spPr>
          <a:xfrm>
            <a:off x="889252" y="1421807"/>
            <a:ext cx="179870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906" name="Google Shape;906;p21"/>
          <p:cNvSpPr/>
          <p:nvPr/>
        </p:nvSpPr>
        <p:spPr>
          <a:xfrm>
            <a:off x="197768" y="1932384"/>
            <a:ext cx="3664549" cy="18158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最後定義元素索引序列的Buffer。</a:t>
            </a:r>
            <a:endParaRPr sz="14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請注意 gl.bindBuffer 與 gl.BufferData 這兩個函式的第一個參數</a:t>
            </a:r>
            <a:endParaRPr sz="14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之前都是使用 gl.ARRAY_BUFFER 指定Vertex attributes positions Buffer</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現在則使用 gl.ELEMENT_ARRAY_BUFFER 存放立方體頂點的索引序列緩衝器。</a:t>
            </a:r>
            <a:endParaRPr sz="1400" b="0" i="0" u="none" strike="noStrike" cap="none">
              <a:solidFill>
                <a:srgbClr val="000000"/>
              </a:solidFill>
              <a:latin typeface="Microsoft JhengHei"/>
              <a:ea typeface="Microsoft JhengHei"/>
              <a:cs typeface="Microsoft JhengHei"/>
              <a:sym typeface="Microsoft JhengHei"/>
            </a:endParaRPr>
          </a:p>
        </p:txBody>
      </p:sp>
      <p:pic>
        <p:nvPicPr>
          <p:cNvPr id="907" name="Google Shape;907;p21"/>
          <p:cNvPicPr preferRelativeResize="0"/>
          <p:nvPr/>
        </p:nvPicPr>
        <p:blipFill rotWithShape="1">
          <a:blip r:embed="rId3">
            <a:alphaModFix/>
          </a:blip>
          <a:srcRect/>
          <a:stretch/>
        </p:blipFill>
        <p:spPr>
          <a:xfrm>
            <a:off x="4039737" y="1320300"/>
            <a:ext cx="5104263" cy="32982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2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913" name="Google Shape;913;p22"/>
          <p:cNvGrpSpPr/>
          <p:nvPr/>
        </p:nvGrpSpPr>
        <p:grpSpPr>
          <a:xfrm>
            <a:off x="0" y="0"/>
            <a:ext cx="791072" cy="791072"/>
            <a:chOff x="0" y="0"/>
            <a:chExt cx="791072" cy="791072"/>
          </a:xfrm>
        </p:grpSpPr>
        <p:sp>
          <p:nvSpPr>
            <p:cNvPr id="914" name="Google Shape;914;p2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5" name="Google Shape;915;p2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6" name="Google Shape;916;p2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7" name="Google Shape;917;p2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18" name="Google Shape;918;p22"/>
          <p:cNvGrpSpPr/>
          <p:nvPr/>
        </p:nvGrpSpPr>
        <p:grpSpPr>
          <a:xfrm>
            <a:off x="8460432" y="4299942"/>
            <a:ext cx="500406" cy="640288"/>
            <a:chOff x="8460432" y="4299942"/>
            <a:chExt cx="500406" cy="640288"/>
          </a:xfrm>
        </p:grpSpPr>
        <p:sp>
          <p:nvSpPr>
            <p:cNvPr id="919" name="Google Shape;919;p2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20" name="Google Shape;920;p2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21" name="Google Shape;921;p2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22" name="Google Shape;922;p2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923" name="Google Shape;923;p22"/>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24" name="Google Shape;924;p22"/>
          <p:cNvSpPr txBox="1"/>
          <p:nvPr/>
        </p:nvSpPr>
        <p:spPr>
          <a:xfrm>
            <a:off x="889252" y="1421807"/>
            <a:ext cx="179870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925" name="Google Shape;925;p22"/>
          <p:cNvSpPr/>
          <p:nvPr/>
        </p:nvSpPr>
        <p:spPr>
          <a:xfrm>
            <a:off x="889252" y="1932384"/>
            <a:ext cx="3664549"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我們已經將矩陣堆疊視為Buffer</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因此在initBuffers結束前呼叫</a:t>
            </a:r>
            <a:endParaRPr sz="1600" b="0" i="0" u="none" strike="noStrike" cap="none">
              <a:solidFill>
                <a:srgbClr val="000000"/>
              </a:solidFill>
              <a:latin typeface="Microsoft JhengHei"/>
              <a:ea typeface="Microsoft JhengHei"/>
              <a:cs typeface="Microsoft JhengHei"/>
              <a:sym typeface="Microsoft JhengHei"/>
            </a:endParaRPr>
          </a:p>
        </p:txBody>
      </p:sp>
      <p:pic>
        <p:nvPicPr>
          <p:cNvPr id="926" name="Google Shape;926;p22"/>
          <p:cNvPicPr preferRelativeResize="0"/>
          <p:nvPr/>
        </p:nvPicPr>
        <p:blipFill rotWithShape="1">
          <a:blip r:embed="rId3">
            <a:alphaModFix/>
          </a:blip>
          <a:srcRect/>
          <a:stretch/>
        </p:blipFill>
        <p:spPr>
          <a:xfrm>
            <a:off x="4314824" y="1421807"/>
            <a:ext cx="4829175" cy="270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二、繪製四角錐</a:t>
            </a:r>
            <a:endParaRPr sz="4000" b="1">
              <a:solidFill>
                <a:srgbClr val="002060"/>
              </a:solidFill>
            </a:endParaRPr>
          </a:p>
        </p:txBody>
      </p:sp>
      <p:grpSp>
        <p:nvGrpSpPr>
          <p:cNvPr id="932" name="Google Shape;932;p23"/>
          <p:cNvGrpSpPr/>
          <p:nvPr/>
        </p:nvGrpSpPr>
        <p:grpSpPr>
          <a:xfrm>
            <a:off x="0" y="0"/>
            <a:ext cx="791072" cy="791072"/>
            <a:chOff x="0" y="0"/>
            <a:chExt cx="791072" cy="791072"/>
          </a:xfrm>
        </p:grpSpPr>
        <p:sp>
          <p:nvSpPr>
            <p:cNvPr id="933" name="Google Shape;933;p2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4" name="Google Shape;934;p2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5" name="Google Shape;935;p2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6" name="Google Shape;936;p2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37" name="Google Shape;937;p23"/>
          <p:cNvGrpSpPr/>
          <p:nvPr/>
        </p:nvGrpSpPr>
        <p:grpSpPr>
          <a:xfrm>
            <a:off x="8460432" y="4299942"/>
            <a:ext cx="500406" cy="640288"/>
            <a:chOff x="8460432" y="4299942"/>
            <a:chExt cx="500406" cy="640288"/>
          </a:xfrm>
        </p:grpSpPr>
        <p:sp>
          <p:nvSpPr>
            <p:cNvPr id="938" name="Google Shape;938;p2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39" name="Google Shape;939;p2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40" name="Google Shape;940;p2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41" name="Google Shape;941;p2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942" name="Google Shape;942;p23"/>
          <p:cNvSpPr/>
          <p:nvPr/>
        </p:nvSpPr>
        <p:spPr>
          <a:xfrm>
            <a:off x="889252" y="920100"/>
            <a:ext cx="3921584"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 </a:t>
            </a:r>
            <a:r>
              <a:rPr lang="en-US" sz="2000" b="1">
                <a:solidFill>
                  <a:srgbClr val="0070C0"/>
                </a:solidFill>
                <a:latin typeface="Microsoft JhengHei"/>
                <a:ea typeface="Microsoft JhengHei"/>
                <a:cs typeface="Microsoft JhengHei"/>
                <a:sym typeface="Microsoft JhengHei"/>
              </a:rPr>
              <a:t>四</a:t>
            </a:r>
            <a:r>
              <a:rPr lang="en-US" sz="2000" b="1" i="0" u="none" strike="noStrike" cap="none">
                <a:solidFill>
                  <a:srgbClr val="0070C0"/>
                </a:solidFill>
                <a:latin typeface="Microsoft JhengHei"/>
                <a:ea typeface="Microsoft JhengHei"/>
                <a:cs typeface="Microsoft JhengHei"/>
                <a:sym typeface="Microsoft JhengHei"/>
              </a:rPr>
              <a:t>角錐繪製相關function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43" name="Google Shape;943;p23"/>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 - triangle</a:t>
            </a:r>
            <a:endParaRPr sz="1800" b="0" i="0" u="none" strike="noStrike" cap="none">
              <a:solidFill>
                <a:srgbClr val="000000"/>
              </a:solidFill>
              <a:latin typeface="Microsoft JhengHei"/>
              <a:ea typeface="Microsoft JhengHei"/>
              <a:cs typeface="Microsoft JhengHei"/>
              <a:sym typeface="Microsoft JhengHei"/>
            </a:endParaRPr>
          </a:p>
        </p:txBody>
      </p:sp>
      <p:sp>
        <p:nvSpPr>
          <p:cNvPr id="944" name="Google Shape;944;p23"/>
          <p:cNvSpPr/>
          <p:nvPr/>
        </p:nvSpPr>
        <p:spPr>
          <a:xfrm>
            <a:off x="197769" y="1949935"/>
            <a:ext cx="357583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(1)將</a:t>
            </a:r>
            <a:r>
              <a:rPr lang="en-US" sz="1600">
                <a:latin typeface="Microsoft JhengHei"/>
                <a:ea typeface="Microsoft JhengHei"/>
                <a:cs typeface="Microsoft JhengHei"/>
                <a:sym typeface="Microsoft JhengHei"/>
              </a:rPr>
              <a:t>四角錐</a:t>
            </a:r>
            <a:r>
              <a:rPr lang="en-US" sz="1600" b="0" i="0" u="none" strike="noStrike" cap="none">
                <a:solidFill>
                  <a:srgbClr val="000000"/>
                </a:solidFill>
                <a:latin typeface="Microsoft JhengHei"/>
                <a:ea typeface="Microsoft JhengHei"/>
                <a:cs typeface="Microsoft JhengHei"/>
                <a:sym typeface="Microsoft JhengHei"/>
              </a:rPr>
              <a:t>之vertex positions Buffer內的每個面，填入相對應的值。</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(2)設定適當的numItems。</a:t>
            </a:r>
            <a:endParaRPr/>
          </a:p>
        </p:txBody>
      </p:sp>
      <p:pic>
        <p:nvPicPr>
          <p:cNvPr id="945" name="Google Shape;945;p23"/>
          <p:cNvPicPr preferRelativeResize="0"/>
          <p:nvPr/>
        </p:nvPicPr>
        <p:blipFill rotWithShape="1">
          <a:blip r:embed="rId3">
            <a:alphaModFix/>
          </a:blip>
          <a:srcRect/>
          <a:stretch/>
        </p:blipFill>
        <p:spPr>
          <a:xfrm>
            <a:off x="4098553" y="1321374"/>
            <a:ext cx="4212935" cy="3822125"/>
          </a:xfrm>
          <a:prstGeom prst="rect">
            <a:avLst/>
          </a:prstGeom>
          <a:noFill/>
          <a:ln>
            <a:noFill/>
          </a:ln>
        </p:spPr>
      </p:pic>
      <p:pic>
        <p:nvPicPr>
          <p:cNvPr id="946" name="Google Shape;946;p23"/>
          <p:cNvPicPr preferRelativeResize="0"/>
          <p:nvPr/>
        </p:nvPicPr>
        <p:blipFill rotWithShape="1">
          <a:blip r:embed="rId4">
            <a:alphaModFix/>
          </a:blip>
          <a:srcRect/>
          <a:stretch/>
        </p:blipFill>
        <p:spPr>
          <a:xfrm>
            <a:off x="1644639" y="3439638"/>
            <a:ext cx="1205405" cy="12923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24"/>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二、繪製四角錐</a:t>
            </a:r>
            <a:endParaRPr sz="4000" b="1">
              <a:solidFill>
                <a:srgbClr val="002060"/>
              </a:solidFill>
            </a:endParaRPr>
          </a:p>
        </p:txBody>
      </p:sp>
      <p:grpSp>
        <p:nvGrpSpPr>
          <p:cNvPr id="952" name="Google Shape;952;p24"/>
          <p:cNvGrpSpPr/>
          <p:nvPr/>
        </p:nvGrpSpPr>
        <p:grpSpPr>
          <a:xfrm>
            <a:off x="0" y="0"/>
            <a:ext cx="791072" cy="791072"/>
            <a:chOff x="0" y="0"/>
            <a:chExt cx="791072" cy="791072"/>
          </a:xfrm>
        </p:grpSpPr>
        <p:sp>
          <p:nvSpPr>
            <p:cNvPr id="953" name="Google Shape;953;p2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4" name="Google Shape;954;p2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5" name="Google Shape;955;p2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6" name="Google Shape;956;p2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57" name="Google Shape;957;p24"/>
          <p:cNvGrpSpPr/>
          <p:nvPr/>
        </p:nvGrpSpPr>
        <p:grpSpPr>
          <a:xfrm>
            <a:off x="8460432" y="4299942"/>
            <a:ext cx="500406" cy="640288"/>
            <a:chOff x="8460432" y="4299942"/>
            <a:chExt cx="500406" cy="640288"/>
          </a:xfrm>
        </p:grpSpPr>
        <p:sp>
          <p:nvSpPr>
            <p:cNvPr id="958" name="Google Shape;958;p2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59" name="Google Shape;959;p2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60" name="Google Shape;960;p2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61" name="Google Shape;961;p2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962" name="Google Shape;962;p24"/>
          <p:cNvSpPr/>
          <p:nvPr/>
        </p:nvSpPr>
        <p:spPr>
          <a:xfrm>
            <a:off x="889252" y="920100"/>
            <a:ext cx="3921584"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 </a:t>
            </a:r>
            <a:r>
              <a:rPr lang="en-US" sz="2000" b="1">
                <a:solidFill>
                  <a:srgbClr val="0070C0"/>
                </a:solidFill>
                <a:latin typeface="Microsoft JhengHei"/>
                <a:ea typeface="Microsoft JhengHei"/>
                <a:cs typeface="Microsoft JhengHei"/>
                <a:sym typeface="Microsoft JhengHei"/>
              </a:rPr>
              <a:t>四</a:t>
            </a:r>
            <a:r>
              <a:rPr lang="en-US" sz="2000" b="1" i="0" u="none" strike="noStrike" cap="none">
                <a:solidFill>
                  <a:srgbClr val="0070C0"/>
                </a:solidFill>
                <a:latin typeface="Microsoft JhengHei"/>
                <a:ea typeface="Microsoft JhengHei"/>
                <a:cs typeface="Microsoft JhengHei"/>
                <a:sym typeface="Microsoft JhengHei"/>
              </a:rPr>
              <a:t>角錐繪製相關function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63" name="Google Shape;963;p24"/>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 - triangle</a:t>
            </a:r>
            <a:endParaRPr sz="1800" b="0" i="0" u="none" strike="noStrike" cap="none">
              <a:solidFill>
                <a:srgbClr val="000000"/>
              </a:solidFill>
              <a:latin typeface="Microsoft JhengHei"/>
              <a:ea typeface="Microsoft JhengHei"/>
              <a:cs typeface="Microsoft JhengHei"/>
              <a:sym typeface="Microsoft JhengHei"/>
            </a:endParaRPr>
          </a:p>
        </p:txBody>
      </p:sp>
      <p:sp>
        <p:nvSpPr>
          <p:cNvPr id="964" name="Google Shape;964;p24"/>
          <p:cNvSpPr/>
          <p:nvPr/>
        </p:nvSpPr>
        <p:spPr>
          <a:xfrm>
            <a:off x="197769" y="1949935"/>
            <a:ext cx="357583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(3)我們要將</a:t>
            </a:r>
            <a:r>
              <a:rPr lang="en-US" sz="1600">
                <a:latin typeface="Microsoft JhengHei"/>
                <a:ea typeface="Microsoft JhengHei"/>
                <a:cs typeface="Microsoft JhengHei"/>
                <a:sym typeface="Microsoft JhengHei"/>
              </a:rPr>
              <a:t>四</a:t>
            </a:r>
            <a:r>
              <a:rPr lang="en-US" sz="1600" b="0" i="0" u="none" strike="noStrike" cap="none">
                <a:solidFill>
                  <a:srgbClr val="000000"/>
                </a:solidFill>
                <a:latin typeface="Microsoft JhengHei"/>
                <a:ea typeface="Microsoft JhengHei"/>
                <a:cs typeface="Microsoft JhengHei"/>
                <a:sym typeface="Microsoft JhengHei"/>
              </a:rPr>
              <a:t>角錐每個頂點給不同顏色，讓Rasterizer內插處漸層色彩。</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(4)因此與設定頂點顏色陣列的處理方式一樣，直接填入Buffer。</a:t>
            </a:r>
            <a:endParaRPr/>
          </a:p>
        </p:txBody>
      </p:sp>
      <p:pic>
        <p:nvPicPr>
          <p:cNvPr id="965" name="Google Shape;965;p24"/>
          <p:cNvPicPr preferRelativeResize="0"/>
          <p:nvPr/>
        </p:nvPicPr>
        <p:blipFill rotWithShape="1">
          <a:blip r:embed="rId3">
            <a:alphaModFix/>
          </a:blip>
          <a:srcRect/>
          <a:stretch/>
        </p:blipFill>
        <p:spPr>
          <a:xfrm>
            <a:off x="4098553" y="1321374"/>
            <a:ext cx="4212935" cy="3822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971" name="Google Shape;971;p25"/>
          <p:cNvGrpSpPr/>
          <p:nvPr/>
        </p:nvGrpSpPr>
        <p:grpSpPr>
          <a:xfrm>
            <a:off x="0" y="0"/>
            <a:ext cx="791072" cy="791072"/>
            <a:chOff x="0" y="0"/>
            <a:chExt cx="791072" cy="791072"/>
          </a:xfrm>
        </p:grpSpPr>
        <p:sp>
          <p:nvSpPr>
            <p:cNvPr id="972" name="Google Shape;972;p2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3" name="Google Shape;973;p2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4" name="Google Shape;974;p2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5" name="Google Shape;975;p2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76" name="Google Shape;976;p25"/>
          <p:cNvGrpSpPr/>
          <p:nvPr/>
        </p:nvGrpSpPr>
        <p:grpSpPr>
          <a:xfrm>
            <a:off x="8460432" y="4299942"/>
            <a:ext cx="500406" cy="640288"/>
            <a:chOff x="8460432" y="4299942"/>
            <a:chExt cx="500406" cy="640288"/>
          </a:xfrm>
        </p:grpSpPr>
        <p:sp>
          <p:nvSpPr>
            <p:cNvPr id="977" name="Google Shape;977;p2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8" name="Google Shape;978;p2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9" name="Google Shape;979;p2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80" name="Google Shape;980;p2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981" name="Google Shape;981;p25"/>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982" name="Google Shape;982;p25"/>
          <p:cNvSpPr txBox="1">
            <a:spLocks noGrp="1"/>
          </p:cNvSpPr>
          <p:nvPr>
            <p:ph type="body" idx="1"/>
          </p:nvPr>
        </p:nvSpPr>
        <p:spPr>
          <a:xfrm>
            <a:off x="457200" y="2029207"/>
            <a:ext cx="8229600" cy="175640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360"/>
              </a:spcBef>
              <a:spcAft>
                <a:spcPts val="0"/>
              </a:spcAft>
              <a:buClr>
                <a:schemeClr val="dk1"/>
              </a:buClr>
              <a:buSzPts val="1800"/>
              <a:buChar char="•"/>
            </a:pPr>
            <a:r>
              <a:rPr lang="en-US" sz="1800"/>
              <a:t>經線就是在一個球體上，從上到下依次切開，切開的距離都是相同的。而緯線則是另一種線，將球體分割成弓形。</a:t>
            </a:r>
            <a:endParaRPr sz="1800"/>
          </a:p>
          <a:p>
            <a:pPr marL="457200" lvl="0" indent="-342900" algn="l" rtl="0">
              <a:lnSpc>
                <a:spcPct val="90000"/>
              </a:lnSpc>
              <a:spcBef>
                <a:spcPts val="360"/>
              </a:spcBef>
              <a:spcAft>
                <a:spcPts val="0"/>
              </a:spcAft>
              <a:buClr>
                <a:schemeClr val="dk1"/>
              </a:buClr>
              <a:buSzPts val="1800"/>
              <a:buChar char="•"/>
            </a:pPr>
            <a:r>
              <a:rPr lang="en-US" sz="1800"/>
              <a:t>為了繪製球體，想像一下我們在球體上畫滿了經線和緯線。這裡要做的就是計算出這些經線和緯線的交點，用這些交點作為頂點位置。這樣就可以把由兩條相鄰的經線和緯線所組成的四邊形分割成兩個三角形，然後繪製。</a:t>
            </a:r>
            <a:endParaRPr sz="1800"/>
          </a:p>
        </p:txBody>
      </p:sp>
      <p:sp>
        <p:nvSpPr>
          <p:cNvPr id="983" name="Google Shape;983;p25"/>
          <p:cNvSpPr txBox="1"/>
          <p:nvPr/>
        </p:nvSpPr>
        <p:spPr>
          <a:xfrm>
            <a:off x="889252" y="1487001"/>
            <a:ext cx="1546873"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繪製原理</a:t>
            </a:r>
            <a:endParaRPr sz="18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2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989" name="Google Shape;989;p26"/>
          <p:cNvGrpSpPr/>
          <p:nvPr/>
        </p:nvGrpSpPr>
        <p:grpSpPr>
          <a:xfrm>
            <a:off x="0" y="0"/>
            <a:ext cx="791072" cy="791072"/>
            <a:chOff x="0" y="0"/>
            <a:chExt cx="791072" cy="791072"/>
          </a:xfrm>
        </p:grpSpPr>
        <p:sp>
          <p:nvSpPr>
            <p:cNvPr id="990" name="Google Shape;990;p2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1" name="Google Shape;991;p2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2" name="Google Shape;992;p2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3" name="Google Shape;993;p2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94" name="Google Shape;994;p26"/>
          <p:cNvGrpSpPr/>
          <p:nvPr/>
        </p:nvGrpSpPr>
        <p:grpSpPr>
          <a:xfrm>
            <a:off x="8460432" y="4299942"/>
            <a:ext cx="500406" cy="640288"/>
            <a:chOff x="8460432" y="4299942"/>
            <a:chExt cx="500406" cy="640288"/>
          </a:xfrm>
        </p:grpSpPr>
        <p:sp>
          <p:nvSpPr>
            <p:cNvPr id="995" name="Google Shape;995;p2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96" name="Google Shape;996;p2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97" name="Google Shape;997;p2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98" name="Google Shape;998;p2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999" name="Google Shape;999;p26"/>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pic>
        <p:nvPicPr>
          <p:cNvPr id="1000" name="Google Shape;1000;p26"/>
          <p:cNvPicPr preferRelativeResize="0"/>
          <p:nvPr/>
        </p:nvPicPr>
        <p:blipFill rotWithShape="1">
          <a:blip r:embed="rId3">
            <a:alphaModFix/>
          </a:blip>
          <a:srcRect/>
          <a:stretch/>
        </p:blipFill>
        <p:spPr>
          <a:xfrm>
            <a:off x="5839151" y="1592941"/>
            <a:ext cx="2621281" cy="2180317"/>
          </a:xfrm>
          <a:prstGeom prst="rect">
            <a:avLst/>
          </a:prstGeom>
          <a:noFill/>
          <a:ln>
            <a:noFill/>
          </a:ln>
        </p:spPr>
      </p:pic>
      <p:sp>
        <p:nvSpPr>
          <p:cNvPr id="1001" name="Google Shape;1001;p26"/>
          <p:cNvSpPr txBox="1"/>
          <p:nvPr/>
        </p:nvSpPr>
        <p:spPr>
          <a:xfrm>
            <a:off x="395536" y="1909993"/>
            <a:ext cx="5244904" cy="2605973"/>
          </a:xfrm>
          <a:prstGeom prst="rect">
            <a:avLst/>
          </a:prstGeom>
          <a:blipFill rotWithShape="1">
            <a:blip r:embed="rId4">
              <a:alphaModFix/>
            </a:blip>
            <a:stretch>
              <a:fillRect r="-6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02" name="Google Shape;1002;p26"/>
          <p:cNvSpPr txBox="1"/>
          <p:nvPr/>
        </p:nvSpPr>
        <p:spPr>
          <a:xfrm>
            <a:off x="889252" y="1487001"/>
            <a:ext cx="160401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sz="18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27"/>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08" name="Google Shape;1008;p27"/>
          <p:cNvGrpSpPr/>
          <p:nvPr/>
        </p:nvGrpSpPr>
        <p:grpSpPr>
          <a:xfrm>
            <a:off x="0" y="0"/>
            <a:ext cx="791072" cy="791072"/>
            <a:chOff x="0" y="0"/>
            <a:chExt cx="791072" cy="791072"/>
          </a:xfrm>
        </p:grpSpPr>
        <p:sp>
          <p:nvSpPr>
            <p:cNvPr id="1009" name="Google Shape;1009;p2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0" name="Google Shape;1010;p2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1" name="Google Shape;1011;p2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2" name="Google Shape;1012;p2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13" name="Google Shape;1013;p27"/>
          <p:cNvGrpSpPr/>
          <p:nvPr/>
        </p:nvGrpSpPr>
        <p:grpSpPr>
          <a:xfrm>
            <a:off x="8460432" y="4299942"/>
            <a:ext cx="500406" cy="640288"/>
            <a:chOff x="8460432" y="4299942"/>
            <a:chExt cx="500406" cy="640288"/>
          </a:xfrm>
        </p:grpSpPr>
        <p:sp>
          <p:nvSpPr>
            <p:cNvPr id="1014" name="Google Shape;1014;p2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5" name="Google Shape;1015;p2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6" name="Google Shape;1016;p2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17" name="Google Shape;1017;p2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018" name="Google Shape;1018;p27"/>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19" name="Google Shape;1019;p27"/>
          <p:cNvSpPr txBox="1"/>
          <p:nvPr/>
        </p:nvSpPr>
        <p:spPr>
          <a:xfrm>
            <a:off x="889252" y="1487001"/>
            <a:ext cx="172593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a:p>
        </p:txBody>
      </p:sp>
      <p:sp>
        <p:nvSpPr>
          <p:cNvPr id="1020" name="Google Shape;1020;p27"/>
          <p:cNvSpPr txBox="1"/>
          <p:nvPr/>
        </p:nvSpPr>
        <p:spPr>
          <a:xfrm>
            <a:off x="103632" y="1825625"/>
            <a:ext cx="5867399" cy="3006593"/>
          </a:xfrm>
          <a:prstGeom prst="rect">
            <a:avLst/>
          </a:prstGeom>
          <a:blipFill rotWithShape="1">
            <a:blip r:embed="rId3">
              <a:alphaModFix/>
            </a:blip>
            <a:stretch>
              <a:fillRect r="-34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21" name="Google Shape;1021;p27"/>
          <p:cNvPicPr preferRelativeResize="0"/>
          <p:nvPr/>
        </p:nvPicPr>
        <p:blipFill rotWithShape="1">
          <a:blip r:embed="rId4">
            <a:alphaModFix/>
          </a:blip>
          <a:srcRect/>
          <a:stretch/>
        </p:blipFill>
        <p:spPr>
          <a:xfrm>
            <a:off x="6238198" y="1825625"/>
            <a:ext cx="2552233" cy="21228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2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27" name="Google Shape;1027;p28"/>
          <p:cNvGrpSpPr/>
          <p:nvPr/>
        </p:nvGrpSpPr>
        <p:grpSpPr>
          <a:xfrm>
            <a:off x="0" y="0"/>
            <a:ext cx="791072" cy="791072"/>
            <a:chOff x="0" y="0"/>
            <a:chExt cx="791072" cy="791072"/>
          </a:xfrm>
        </p:grpSpPr>
        <p:sp>
          <p:nvSpPr>
            <p:cNvPr id="1028" name="Google Shape;1028;p2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29" name="Google Shape;1029;p2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0" name="Google Shape;1030;p2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1" name="Google Shape;1031;p2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32" name="Google Shape;1032;p28"/>
          <p:cNvGrpSpPr/>
          <p:nvPr/>
        </p:nvGrpSpPr>
        <p:grpSpPr>
          <a:xfrm>
            <a:off x="8460432" y="4299942"/>
            <a:ext cx="500406" cy="640288"/>
            <a:chOff x="8460432" y="4299942"/>
            <a:chExt cx="500406" cy="640288"/>
          </a:xfrm>
        </p:grpSpPr>
        <p:sp>
          <p:nvSpPr>
            <p:cNvPr id="1033" name="Google Shape;1033;p2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4" name="Google Shape;1034;p2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5" name="Google Shape;1035;p2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36" name="Google Shape;1036;p2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1037" name="Google Shape;1037;p28"/>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38" name="Google Shape;1038;p28"/>
          <p:cNvSpPr txBox="1"/>
          <p:nvPr/>
        </p:nvSpPr>
        <p:spPr>
          <a:xfrm>
            <a:off x="889252" y="1487001"/>
            <a:ext cx="172593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a:p>
        </p:txBody>
      </p:sp>
      <p:sp>
        <p:nvSpPr>
          <p:cNvPr id="1039" name="Google Shape;1039;p28"/>
          <p:cNvSpPr txBox="1"/>
          <p:nvPr/>
        </p:nvSpPr>
        <p:spPr>
          <a:xfrm>
            <a:off x="88392" y="1865350"/>
            <a:ext cx="5874812" cy="2575687"/>
          </a:xfrm>
          <a:prstGeom prst="rect">
            <a:avLst/>
          </a:prstGeom>
          <a:blipFill rotWithShape="1">
            <a:blip r:embed="rId3">
              <a:alphaModFix/>
            </a:blip>
            <a:stretch>
              <a:fillRect r="-477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40" name="Google Shape;1040;p28"/>
          <p:cNvPicPr preferRelativeResize="0"/>
          <p:nvPr/>
        </p:nvPicPr>
        <p:blipFill rotWithShape="1">
          <a:blip r:embed="rId4">
            <a:alphaModFix/>
          </a:blip>
          <a:srcRect/>
          <a:stretch/>
        </p:blipFill>
        <p:spPr>
          <a:xfrm>
            <a:off x="6303264" y="1724219"/>
            <a:ext cx="2727739" cy="22688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2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46" name="Google Shape;1046;p29"/>
          <p:cNvGrpSpPr/>
          <p:nvPr/>
        </p:nvGrpSpPr>
        <p:grpSpPr>
          <a:xfrm>
            <a:off x="0" y="0"/>
            <a:ext cx="791072" cy="791072"/>
            <a:chOff x="0" y="0"/>
            <a:chExt cx="791072" cy="791072"/>
          </a:xfrm>
        </p:grpSpPr>
        <p:sp>
          <p:nvSpPr>
            <p:cNvPr id="1047" name="Google Shape;1047;p2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8" name="Google Shape;1048;p2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9" name="Google Shape;1049;p2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50" name="Google Shape;1050;p2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51" name="Google Shape;1051;p29"/>
          <p:cNvGrpSpPr/>
          <p:nvPr/>
        </p:nvGrpSpPr>
        <p:grpSpPr>
          <a:xfrm>
            <a:off x="8460432" y="4299942"/>
            <a:ext cx="500406" cy="640288"/>
            <a:chOff x="8460432" y="4299942"/>
            <a:chExt cx="500406" cy="640288"/>
          </a:xfrm>
        </p:grpSpPr>
        <p:sp>
          <p:nvSpPr>
            <p:cNvPr id="1052" name="Google Shape;1052;p2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3" name="Google Shape;1053;p2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4" name="Google Shape;1054;p2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55" name="Google Shape;1055;p2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1056" name="Google Shape;1056;p29"/>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57" name="Google Shape;1057;p29"/>
          <p:cNvSpPr txBox="1"/>
          <p:nvPr/>
        </p:nvSpPr>
        <p:spPr>
          <a:xfrm>
            <a:off x="889252" y="1487001"/>
            <a:ext cx="329260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總結球體如何計算出頂點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1058" name="Google Shape;1058;p29"/>
          <p:cNvSpPr txBox="1"/>
          <p:nvPr/>
        </p:nvSpPr>
        <p:spPr>
          <a:xfrm>
            <a:off x="838200" y="1877542"/>
            <a:ext cx="7135368" cy="2864402"/>
          </a:xfrm>
          <a:prstGeom prst="rect">
            <a:avLst/>
          </a:prstGeom>
          <a:blipFill rotWithShape="1">
            <a:blip r:embed="rId3">
              <a:alphaModFix/>
            </a:blip>
            <a:stretch>
              <a:fillRect r="-4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9"/>
          <p:cNvSpPr txBox="1">
            <a:spLocks noGrp="1"/>
          </p:cNvSpPr>
          <p:nvPr>
            <p:ph type="title"/>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一、Scene Graph</a:t>
            </a:r>
            <a:endParaRPr sz="4000" b="1">
              <a:solidFill>
                <a:srgbClr val="002060"/>
              </a:solidFill>
            </a:endParaRPr>
          </a:p>
        </p:txBody>
      </p:sp>
      <p:grpSp>
        <p:nvGrpSpPr>
          <p:cNvPr id="124" name="Google Shape;124;p49"/>
          <p:cNvGrpSpPr/>
          <p:nvPr/>
        </p:nvGrpSpPr>
        <p:grpSpPr>
          <a:xfrm>
            <a:off x="0" y="0"/>
            <a:ext cx="791072" cy="791072"/>
            <a:chOff x="0" y="0"/>
            <a:chExt cx="791072" cy="791072"/>
          </a:xfrm>
        </p:grpSpPr>
        <p:sp>
          <p:nvSpPr>
            <p:cNvPr id="125" name="Google Shape;125;p4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6" name="Google Shape;126;p4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 name="Google Shape;127;p4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8" name="Google Shape;128;p4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9" name="Google Shape;129;p49"/>
          <p:cNvGrpSpPr/>
          <p:nvPr/>
        </p:nvGrpSpPr>
        <p:grpSpPr>
          <a:xfrm>
            <a:off x="8460432" y="4299942"/>
            <a:ext cx="500406" cy="640288"/>
            <a:chOff x="8460432" y="4299942"/>
            <a:chExt cx="500406" cy="640288"/>
          </a:xfrm>
        </p:grpSpPr>
        <p:sp>
          <p:nvSpPr>
            <p:cNvPr id="130" name="Google Shape;130;p4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 name="Google Shape;131;p4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2" name="Google Shape;132;p4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3" name="Google Shape;133;p4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34" name="Google Shape;134;p49"/>
          <p:cNvSpPr/>
          <p:nvPr/>
        </p:nvSpPr>
        <p:spPr>
          <a:xfrm>
            <a:off x="273407" y="1094567"/>
            <a:ext cx="3221985"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（一）什麼是Scene Graph？</a:t>
            </a:r>
            <a:endParaRPr sz="1800" b="1" i="0" u="none" strike="noStrike" cap="none">
              <a:solidFill>
                <a:srgbClr val="0070C0"/>
              </a:solidFill>
              <a:latin typeface="Microsoft JhengHei"/>
              <a:ea typeface="Microsoft JhengHei"/>
              <a:cs typeface="Microsoft JhengHei"/>
              <a:sym typeface="Microsoft JhengHei"/>
            </a:endParaRPr>
          </a:p>
        </p:txBody>
      </p:sp>
      <p:sp>
        <p:nvSpPr>
          <p:cNvPr id="135" name="Google Shape;135;p49"/>
          <p:cNvSpPr/>
          <p:nvPr/>
        </p:nvSpPr>
        <p:spPr>
          <a:xfrm>
            <a:off x="353150" y="1584078"/>
            <a:ext cx="4572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1. 場景與物件的建構通常是以階級式架構(Hierarchical)來建構，即Scene的架構</a:t>
            </a:r>
            <a:endParaRPr sz="1400" b="0" i="0" u="none" strike="noStrike" cap="none">
              <a:solidFill>
                <a:srgbClr val="000000"/>
              </a:solidFill>
              <a:latin typeface="Microsoft JhengHei"/>
              <a:ea typeface="Microsoft JhengHei"/>
              <a:cs typeface="Microsoft JhengHei"/>
              <a:sym typeface="Microsoft JhengHei"/>
            </a:endParaRPr>
          </a:p>
        </p:txBody>
      </p:sp>
      <p:sp>
        <p:nvSpPr>
          <p:cNvPr id="136" name="Google Shape;136;p49"/>
          <p:cNvSpPr/>
          <p:nvPr/>
        </p:nvSpPr>
        <p:spPr>
          <a:xfrm>
            <a:off x="353150" y="2230409"/>
            <a:ext cx="478849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2. 表示Scene的架構之結構稱為Scene Graph</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儲存Scene的資料結構稱為Scene Graph</a:t>
            </a:r>
            <a:endParaRPr sz="1800" b="0" i="0" u="none" strike="noStrike" cap="none">
              <a:solidFill>
                <a:srgbClr val="000000"/>
              </a:solidFill>
              <a:latin typeface="Microsoft JhengHei"/>
              <a:ea typeface="Microsoft JhengHei"/>
              <a:cs typeface="Microsoft JhengHei"/>
              <a:sym typeface="Microsoft JhengHei"/>
            </a:endParaRPr>
          </a:p>
        </p:txBody>
      </p:sp>
      <p:sp>
        <p:nvSpPr>
          <p:cNvPr id="137" name="Google Shape;137;p49"/>
          <p:cNvSpPr/>
          <p:nvPr/>
        </p:nvSpPr>
        <p:spPr>
          <a:xfrm>
            <a:off x="1984057" y="3180222"/>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Scene Graph :</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1. A tree-like graph</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2. 有多個父節點</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3. 有多個子節點</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4. 子節點可以是祖父節點或更上面的節點</a:t>
            </a:r>
            <a:endParaRPr sz="1400" b="0" i="0" u="none" strike="noStrike" cap="none">
              <a:solidFill>
                <a:srgbClr val="000000"/>
              </a:solidFill>
              <a:latin typeface="Microsoft JhengHei"/>
              <a:ea typeface="Microsoft JhengHei"/>
              <a:cs typeface="Microsoft JhengHei"/>
              <a:sym typeface="Microsoft JhengHei"/>
            </a:endParaRPr>
          </a:p>
        </p:txBody>
      </p:sp>
      <p:sp>
        <p:nvSpPr>
          <p:cNvPr id="138" name="Google Shape;138;p49"/>
          <p:cNvSpPr/>
          <p:nvPr/>
        </p:nvSpPr>
        <p:spPr>
          <a:xfrm>
            <a:off x="273408" y="3243232"/>
            <a:ext cx="1649236"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（二）特點</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39" name="Google Shape;139;p49"/>
          <p:cNvGrpSpPr/>
          <p:nvPr/>
        </p:nvGrpSpPr>
        <p:grpSpPr>
          <a:xfrm>
            <a:off x="4333164" y="2264157"/>
            <a:ext cx="4627674" cy="1669674"/>
            <a:chOff x="4580954" y="1109472"/>
            <a:chExt cx="4798378" cy="1731264"/>
          </a:xfrm>
        </p:grpSpPr>
        <p:sp>
          <p:nvSpPr>
            <p:cNvPr id="140" name="Google Shape;140;p49"/>
            <p:cNvSpPr/>
            <p:nvPr/>
          </p:nvSpPr>
          <p:spPr>
            <a:xfrm>
              <a:off x="6704484" y="1109472"/>
              <a:ext cx="694944"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Scene</a:t>
              </a:r>
              <a:endParaRPr sz="1200" b="0" i="0" u="none" strike="noStrike" cap="none">
                <a:solidFill>
                  <a:schemeClr val="dk1"/>
                </a:solidFill>
                <a:latin typeface="Microsoft JhengHei"/>
                <a:ea typeface="Microsoft JhengHei"/>
                <a:cs typeface="Microsoft JhengHei"/>
                <a:sym typeface="Microsoft JhengHei"/>
              </a:endParaRPr>
            </a:p>
          </p:txBody>
        </p:sp>
        <p:sp>
          <p:nvSpPr>
            <p:cNvPr id="141" name="Google Shape;141;p49"/>
            <p:cNvSpPr/>
            <p:nvPr/>
          </p:nvSpPr>
          <p:spPr>
            <a:xfrm>
              <a:off x="5339724" y="1524242"/>
              <a:ext cx="933666"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Group 1</a:t>
              </a:r>
              <a:endParaRPr sz="1200" b="0" i="0" u="none" strike="noStrike" cap="none">
                <a:solidFill>
                  <a:schemeClr val="dk1"/>
                </a:solidFill>
                <a:latin typeface="Microsoft JhengHei"/>
                <a:ea typeface="Microsoft JhengHei"/>
                <a:cs typeface="Microsoft JhengHei"/>
                <a:sym typeface="Microsoft JhengHei"/>
              </a:endParaRPr>
            </a:p>
          </p:txBody>
        </p:sp>
        <p:sp>
          <p:nvSpPr>
            <p:cNvPr id="142" name="Google Shape;142;p49"/>
            <p:cNvSpPr/>
            <p:nvPr/>
          </p:nvSpPr>
          <p:spPr>
            <a:xfrm>
              <a:off x="7911354" y="1524242"/>
              <a:ext cx="933666"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Group 2</a:t>
              </a:r>
              <a:endParaRPr sz="1200" b="0" i="0" u="none" strike="noStrike" cap="none">
                <a:solidFill>
                  <a:schemeClr val="dk1"/>
                </a:solidFill>
                <a:latin typeface="Microsoft JhengHei"/>
                <a:ea typeface="Microsoft JhengHei"/>
                <a:cs typeface="Microsoft JhengHei"/>
                <a:sym typeface="Microsoft JhengHei"/>
              </a:endParaRPr>
            </a:p>
          </p:txBody>
        </p:sp>
        <p:sp>
          <p:nvSpPr>
            <p:cNvPr id="143" name="Google Shape;143;p49"/>
            <p:cNvSpPr/>
            <p:nvPr/>
          </p:nvSpPr>
          <p:spPr>
            <a:xfrm>
              <a:off x="4580954" y="1928290"/>
              <a:ext cx="694944"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Color</a:t>
              </a:r>
              <a:endParaRPr sz="1200" b="0" i="0" u="none" strike="noStrike" cap="none">
                <a:solidFill>
                  <a:schemeClr val="dk1"/>
                </a:solidFill>
                <a:latin typeface="Microsoft JhengHei"/>
                <a:ea typeface="Microsoft JhengHei"/>
                <a:cs typeface="Microsoft JhengHei"/>
                <a:sym typeface="Microsoft JhengHei"/>
              </a:endParaRPr>
            </a:p>
          </p:txBody>
        </p:sp>
        <p:sp>
          <p:nvSpPr>
            <p:cNvPr id="144" name="Google Shape;144;p49"/>
            <p:cNvSpPr/>
            <p:nvPr/>
          </p:nvSpPr>
          <p:spPr>
            <a:xfrm>
              <a:off x="5339724" y="1928290"/>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5" name="Google Shape;145;p49"/>
            <p:cNvSpPr/>
            <p:nvPr/>
          </p:nvSpPr>
          <p:spPr>
            <a:xfrm>
              <a:off x="5339724" y="2267922"/>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Rotate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6" name="Google Shape;146;p49"/>
            <p:cNvSpPr/>
            <p:nvPr/>
          </p:nvSpPr>
          <p:spPr>
            <a:xfrm>
              <a:off x="6337049" y="1928290"/>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1</a:t>
              </a:r>
              <a:endParaRPr sz="1200" b="0" i="0" u="none" strike="noStrike" cap="none">
                <a:solidFill>
                  <a:schemeClr val="dk1"/>
                </a:solidFill>
                <a:latin typeface="Microsoft JhengHei"/>
                <a:ea typeface="Microsoft JhengHei"/>
                <a:cs typeface="Microsoft JhengHei"/>
                <a:sym typeface="Microsoft JhengHei"/>
              </a:endParaRPr>
            </a:p>
          </p:txBody>
        </p:sp>
        <p:sp>
          <p:nvSpPr>
            <p:cNvPr id="147" name="Google Shape;147;p49"/>
            <p:cNvSpPr/>
            <p:nvPr/>
          </p:nvSpPr>
          <p:spPr>
            <a:xfrm>
              <a:off x="6337049" y="2267922"/>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8" name="Google Shape;148;p49"/>
            <p:cNvSpPr/>
            <p:nvPr/>
          </p:nvSpPr>
          <p:spPr>
            <a:xfrm>
              <a:off x="6337049" y="2617929"/>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2</a:t>
              </a:r>
              <a:endParaRPr sz="1200" b="0" i="0" u="none" strike="noStrike" cap="none">
                <a:solidFill>
                  <a:schemeClr val="dk1"/>
                </a:solidFill>
                <a:latin typeface="Microsoft JhengHei"/>
                <a:ea typeface="Microsoft JhengHei"/>
                <a:cs typeface="Microsoft JhengHei"/>
                <a:sym typeface="Microsoft JhengHei"/>
              </a:endParaRPr>
            </a:p>
          </p:txBody>
        </p:sp>
        <p:sp>
          <p:nvSpPr>
            <p:cNvPr id="149" name="Google Shape;149;p49"/>
            <p:cNvSpPr/>
            <p:nvPr/>
          </p:nvSpPr>
          <p:spPr>
            <a:xfrm>
              <a:off x="7426524" y="1928290"/>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50" name="Google Shape;150;p49"/>
            <p:cNvSpPr/>
            <p:nvPr/>
          </p:nvSpPr>
          <p:spPr>
            <a:xfrm>
              <a:off x="7426524" y="2262156"/>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Rotate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51" name="Google Shape;151;p49"/>
            <p:cNvSpPr/>
            <p:nvPr/>
          </p:nvSpPr>
          <p:spPr>
            <a:xfrm>
              <a:off x="8460432" y="1928290"/>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3</a:t>
              </a:r>
              <a:endParaRPr sz="1200" b="0" i="0" u="none" strike="noStrike" cap="none">
                <a:solidFill>
                  <a:schemeClr val="dk1"/>
                </a:solidFill>
                <a:latin typeface="Microsoft JhengHei"/>
                <a:ea typeface="Microsoft JhengHei"/>
                <a:cs typeface="Microsoft JhengHei"/>
                <a:sym typeface="Microsoft JhengHei"/>
              </a:endParaRPr>
            </a:p>
          </p:txBody>
        </p:sp>
        <p:cxnSp>
          <p:nvCxnSpPr>
            <p:cNvPr id="152" name="Google Shape;152;p49"/>
            <p:cNvCxnSpPr>
              <a:stCxn id="141" idx="0"/>
            </p:cNvCxnSpPr>
            <p:nvPr/>
          </p:nvCxnSpPr>
          <p:spPr>
            <a:xfrm rot="10800000">
              <a:off x="5806557" y="1419842"/>
              <a:ext cx="0" cy="104400"/>
            </a:xfrm>
            <a:prstGeom prst="straightConnector1">
              <a:avLst/>
            </a:prstGeom>
            <a:noFill/>
            <a:ln w="12700" cap="flat" cmpd="sng">
              <a:solidFill>
                <a:srgbClr val="0070C0"/>
              </a:solidFill>
              <a:prstDash val="solid"/>
              <a:round/>
              <a:headEnd type="none" w="sm" len="sm"/>
              <a:tailEnd type="none" w="sm" len="sm"/>
            </a:ln>
          </p:spPr>
        </p:cxnSp>
        <p:cxnSp>
          <p:nvCxnSpPr>
            <p:cNvPr id="153" name="Google Shape;153;p49"/>
            <p:cNvCxnSpPr/>
            <p:nvPr/>
          </p:nvCxnSpPr>
          <p:spPr>
            <a:xfrm>
              <a:off x="5807883" y="1419622"/>
              <a:ext cx="2570304" cy="0"/>
            </a:xfrm>
            <a:prstGeom prst="straightConnector1">
              <a:avLst/>
            </a:prstGeom>
            <a:noFill/>
            <a:ln w="12700" cap="flat" cmpd="sng">
              <a:solidFill>
                <a:srgbClr val="0070C0"/>
              </a:solidFill>
              <a:prstDash val="solid"/>
              <a:round/>
              <a:headEnd type="none" w="sm" len="sm"/>
              <a:tailEnd type="none" w="sm" len="sm"/>
            </a:ln>
          </p:spPr>
        </p:cxnSp>
        <p:cxnSp>
          <p:nvCxnSpPr>
            <p:cNvPr id="154" name="Google Shape;154;p49"/>
            <p:cNvCxnSpPr>
              <a:endCxn id="142" idx="0"/>
            </p:cNvCxnSpPr>
            <p:nvPr/>
          </p:nvCxnSpPr>
          <p:spPr>
            <a:xfrm>
              <a:off x="8378187" y="1419842"/>
              <a:ext cx="0" cy="104400"/>
            </a:xfrm>
            <a:prstGeom prst="straightConnector1">
              <a:avLst/>
            </a:prstGeom>
            <a:noFill/>
            <a:ln w="12700" cap="flat" cmpd="sng">
              <a:solidFill>
                <a:srgbClr val="0070C0"/>
              </a:solidFill>
              <a:prstDash val="solid"/>
              <a:round/>
              <a:headEnd type="none" w="sm" len="sm"/>
              <a:tailEnd type="none" w="sm" len="sm"/>
            </a:ln>
          </p:spPr>
        </p:cxnSp>
        <p:cxnSp>
          <p:nvCxnSpPr>
            <p:cNvPr id="155" name="Google Shape;155;p49"/>
            <p:cNvCxnSpPr>
              <a:stCxn id="143" idx="0"/>
            </p:cNvCxnSpPr>
            <p:nvPr/>
          </p:nvCxnSpPr>
          <p:spPr>
            <a:xfrm rot="10800000">
              <a:off x="4928426"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56" name="Google Shape;156;p49"/>
            <p:cNvCxnSpPr/>
            <p:nvPr/>
          </p:nvCxnSpPr>
          <p:spPr>
            <a:xfrm>
              <a:off x="4928426" y="1828800"/>
              <a:ext cx="1876782" cy="0"/>
            </a:xfrm>
            <a:prstGeom prst="straightConnector1">
              <a:avLst/>
            </a:prstGeom>
            <a:noFill/>
            <a:ln w="12700" cap="flat" cmpd="sng">
              <a:solidFill>
                <a:srgbClr val="0070C0"/>
              </a:solidFill>
              <a:prstDash val="solid"/>
              <a:round/>
              <a:headEnd type="none" w="sm" len="sm"/>
              <a:tailEnd type="none" w="sm" len="sm"/>
            </a:ln>
          </p:spPr>
        </p:cxnSp>
        <p:cxnSp>
          <p:nvCxnSpPr>
            <p:cNvPr id="157" name="Google Shape;157;p49"/>
            <p:cNvCxnSpPr>
              <a:endCxn id="146" idx="0"/>
            </p:cNvCxnSpPr>
            <p:nvPr/>
          </p:nvCxnSpPr>
          <p:spPr>
            <a:xfrm>
              <a:off x="6805208"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58" name="Google Shape;158;p49"/>
            <p:cNvCxnSpPr>
              <a:stCxn id="141" idx="2"/>
              <a:endCxn id="144" idx="0"/>
            </p:cNvCxnSpPr>
            <p:nvPr/>
          </p:nvCxnSpPr>
          <p:spPr>
            <a:xfrm>
              <a:off x="5806557" y="1747049"/>
              <a:ext cx="1200" cy="181500"/>
            </a:xfrm>
            <a:prstGeom prst="straightConnector1">
              <a:avLst/>
            </a:prstGeom>
            <a:noFill/>
            <a:ln w="12700" cap="flat" cmpd="sng">
              <a:solidFill>
                <a:srgbClr val="0070C0"/>
              </a:solidFill>
              <a:prstDash val="solid"/>
              <a:round/>
              <a:headEnd type="none" w="sm" len="sm"/>
              <a:tailEnd type="none" w="sm" len="sm"/>
            </a:ln>
          </p:spPr>
        </p:cxnSp>
        <p:cxnSp>
          <p:nvCxnSpPr>
            <p:cNvPr id="159" name="Google Shape;159;p49"/>
            <p:cNvCxnSpPr>
              <a:stCxn id="144" idx="2"/>
              <a:endCxn id="145" idx="0"/>
            </p:cNvCxnSpPr>
            <p:nvPr/>
          </p:nvCxnSpPr>
          <p:spPr>
            <a:xfrm>
              <a:off x="5807883" y="2151097"/>
              <a:ext cx="0" cy="117000"/>
            </a:xfrm>
            <a:prstGeom prst="straightConnector1">
              <a:avLst/>
            </a:prstGeom>
            <a:noFill/>
            <a:ln w="12700" cap="flat" cmpd="sng">
              <a:solidFill>
                <a:srgbClr val="0070C0"/>
              </a:solidFill>
              <a:prstDash val="solid"/>
              <a:round/>
              <a:headEnd type="none" w="sm" len="sm"/>
              <a:tailEnd type="none" w="sm" len="sm"/>
            </a:ln>
          </p:spPr>
        </p:cxnSp>
        <p:cxnSp>
          <p:nvCxnSpPr>
            <p:cNvPr id="160" name="Google Shape;160;p49"/>
            <p:cNvCxnSpPr>
              <a:stCxn id="146" idx="2"/>
              <a:endCxn id="147" idx="0"/>
            </p:cNvCxnSpPr>
            <p:nvPr/>
          </p:nvCxnSpPr>
          <p:spPr>
            <a:xfrm>
              <a:off x="6805208" y="2151097"/>
              <a:ext cx="0" cy="117000"/>
            </a:xfrm>
            <a:prstGeom prst="straightConnector1">
              <a:avLst/>
            </a:prstGeom>
            <a:noFill/>
            <a:ln w="12700" cap="flat" cmpd="sng">
              <a:solidFill>
                <a:srgbClr val="0070C0"/>
              </a:solidFill>
              <a:prstDash val="solid"/>
              <a:round/>
              <a:headEnd type="none" w="sm" len="sm"/>
              <a:tailEnd type="none" w="sm" len="sm"/>
            </a:ln>
          </p:spPr>
        </p:cxnSp>
        <p:cxnSp>
          <p:nvCxnSpPr>
            <p:cNvPr id="161" name="Google Shape;161;p49"/>
            <p:cNvCxnSpPr>
              <a:stCxn id="147" idx="2"/>
              <a:endCxn id="148" idx="0"/>
            </p:cNvCxnSpPr>
            <p:nvPr/>
          </p:nvCxnSpPr>
          <p:spPr>
            <a:xfrm>
              <a:off x="6805208" y="2490729"/>
              <a:ext cx="0" cy="127200"/>
            </a:xfrm>
            <a:prstGeom prst="straightConnector1">
              <a:avLst/>
            </a:prstGeom>
            <a:noFill/>
            <a:ln w="12700" cap="flat" cmpd="sng">
              <a:solidFill>
                <a:srgbClr val="0070C0"/>
              </a:solidFill>
              <a:prstDash val="solid"/>
              <a:round/>
              <a:headEnd type="none" w="sm" len="sm"/>
              <a:tailEnd type="none" w="sm" len="sm"/>
            </a:ln>
          </p:spPr>
        </p:cxnSp>
        <p:cxnSp>
          <p:nvCxnSpPr>
            <p:cNvPr id="162" name="Google Shape;162;p49"/>
            <p:cNvCxnSpPr>
              <a:stCxn id="140" idx="2"/>
            </p:cNvCxnSpPr>
            <p:nvPr/>
          </p:nvCxnSpPr>
          <p:spPr>
            <a:xfrm>
              <a:off x="7051956" y="1332279"/>
              <a:ext cx="0" cy="87300"/>
            </a:xfrm>
            <a:prstGeom prst="straightConnector1">
              <a:avLst/>
            </a:prstGeom>
            <a:noFill/>
            <a:ln w="12700" cap="flat" cmpd="sng">
              <a:solidFill>
                <a:srgbClr val="0070C0"/>
              </a:solidFill>
              <a:prstDash val="solid"/>
              <a:round/>
              <a:headEnd type="none" w="sm" len="sm"/>
              <a:tailEnd type="none" w="sm" len="sm"/>
            </a:ln>
          </p:spPr>
        </p:cxnSp>
        <p:cxnSp>
          <p:nvCxnSpPr>
            <p:cNvPr id="163" name="Google Shape;163;p49"/>
            <p:cNvCxnSpPr>
              <a:stCxn id="149" idx="0"/>
            </p:cNvCxnSpPr>
            <p:nvPr/>
          </p:nvCxnSpPr>
          <p:spPr>
            <a:xfrm rot="10800000">
              <a:off x="7885974" y="1837690"/>
              <a:ext cx="0" cy="90600"/>
            </a:xfrm>
            <a:prstGeom prst="straightConnector1">
              <a:avLst/>
            </a:prstGeom>
            <a:noFill/>
            <a:ln w="12700" cap="flat" cmpd="sng">
              <a:solidFill>
                <a:srgbClr val="0070C0"/>
              </a:solidFill>
              <a:prstDash val="solid"/>
              <a:round/>
              <a:headEnd type="none" w="sm" len="sm"/>
              <a:tailEnd type="none" w="sm" len="sm"/>
            </a:ln>
          </p:spPr>
        </p:cxnSp>
        <p:cxnSp>
          <p:nvCxnSpPr>
            <p:cNvPr id="164" name="Google Shape;164;p49"/>
            <p:cNvCxnSpPr/>
            <p:nvPr/>
          </p:nvCxnSpPr>
          <p:spPr>
            <a:xfrm>
              <a:off x="7885974" y="1828800"/>
              <a:ext cx="1020858" cy="0"/>
            </a:xfrm>
            <a:prstGeom prst="straightConnector1">
              <a:avLst/>
            </a:prstGeom>
            <a:noFill/>
            <a:ln w="12700" cap="flat" cmpd="sng">
              <a:solidFill>
                <a:srgbClr val="0070C0"/>
              </a:solidFill>
              <a:prstDash val="solid"/>
              <a:round/>
              <a:headEnd type="none" w="sm" len="sm"/>
              <a:tailEnd type="none" w="sm" len="sm"/>
            </a:ln>
          </p:spPr>
        </p:cxnSp>
        <p:cxnSp>
          <p:nvCxnSpPr>
            <p:cNvPr id="165" name="Google Shape;165;p49"/>
            <p:cNvCxnSpPr>
              <a:endCxn id="151" idx="0"/>
            </p:cNvCxnSpPr>
            <p:nvPr/>
          </p:nvCxnSpPr>
          <p:spPr>
            <a:xfrm>
              <a:off x="8919882"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66" name="Google Shape;166;p49"/>
            <p:cNvCxnSpPr>
              <a:stCxn id="142" idx="2"/>
            </p:cNvCxnSpPr>
            <p:nvPr/>
          </p:nvCxnSpPr>
          <p:spPr>
            <a:xfrm>
              <a:off x="8378187" y="1747049"/>
              <a:ext cx="0" cy="81900"/>
            </a:xfrm>
            <a:prstGeom prst="straightConnector1">
              <a:avLst/>
            </a:prstGeom>
            <a:noFill/>
            <a:ln w="12700" cap="flat" cmpd="sng">
              <a:solidFill>
                <a:srgbClr val="0070C0"/>
              </a:solidFill>
              <a:prstDash val="solid"/>
              <a:round/>
              <a:headEnd type="none" w="sm" len="sm"/>
              <a:tailEnd type="none" w="sm" len="sm"/>
            </a:ln>
          </p:spPr>
        </p:cxnSp>
        <p:cxnSp>
          <p:nvCxnSpPr>
            <p:cNvPr id="167" name="Google Shape;167;p49"/>
            <p:cNvCxnSpPr>
              <a:stCxn id="149" idx="2"/>
              <a:endCxn id="150" idx="0"/>
            </p:cNvCxnSpPr>
            <p:nvPr/>
          </p:nvCxnSpPr>
          <p:spPr>
            <a:xfrm>
              <a:off x="7885974" y="2151097"/>
              <a:ext cx="0" cy="111000"/>
            </a:xfrm>
            <a:prstGeom prst="straightConnector1">
              <a:avLst/>
            </a:prstGeom>
            <a:noFill/>
            <a:ln w="12700" cap="flat" cmpd="sng">
              <a:solidFill>
                <a:srgbClr val="0070C0"/>
              </a:solidFill>
              <a:prstDash val="solid"/>
              <a:round/>
              <a:headEnd type="none" w="sm" len="sm"/>
              <a:tailEnd type="none" w="sm" len="sm"/>
            </a:ln>
          </p:spPr>
        </p:cxnSp>
      </p:grpSp>
      <p:sp>
        <p:nvSpPr>
          <p:cNvPr id="168" name="Google Shape;168;p49"/>
          <p:cNvSpPr txBox="1"/>
          <p:nvPr/>
        </p:nvSpPr>
        <p:spPr>
          <a:xfrm>
            <a:off x="3507840" y="1157108"/>
            <a:ext cx="19800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Microsoft JhengHei"/>
                <a:ea typeface="Microsoft JhengHei"/>
                <a:cs typeface="Microsoft JhengHei"/>
                <a:sym typeface="Microsoft JhengHei"/>
              </a:rPr>
              <a:t>便於管理追蹤多個物件</a:t>
            </a:r>
            <a:endParaRPr sz="1400" b="1" i="0" u="none" strike="noStrike" cap="none">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3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64" name="Google Shape;1064;p30"/>
          <p:cNvGrpSpPr/>
          <p:nvPr/>
        </p:nvGrpSpPr>
        <p:grpSpPr>
          <a:xfrm>
            <a:off x="0" y="0"/>
            <a:ext cx="791072" cy="791072"/>
            <a:chOff x="0" y="0"/>
            <a:chExt cx="791072" cy="791072"/>
          </a:xfrm>
        </p:grpSpPr>
        <p:sp>
          <p:nvSpPr>
            <p:cNvPr id="1065" name="Google Shape;1065;p3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6" name="Google Shape;1066;p3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7" name="Google Shape;1067;p3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8" name="Google Shape;1068;p3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69" name="Google Shape;1069;p30"/>
          <p:cNvGrpSpPr/>
          <p:nvPr/>
        </p:nvGrpSpPr>
        <p:grpSpPr>
          <a:xfrm>
            <a:off x="8460432" y="4299942"/>
            <a:ext cx="500406" cy="640288"/>
            <a:chOff x="8460432" y="4299942"/>
            <a:chExt cx="500406" cy="640288"/>
          </a:xfrm>
        </p:grpSpPr>
        <p:sp>
          <p:nvSpPr>
            <p:cNvPr id="1070" name="Google Shape;1070;p3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71" name="Google Shape;1071;p3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72" name="Google Shape;1072;p3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73" name="Google Shape;1073;p3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1074" name="Google Shape;1074;p30"/>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075" name="Google Shape;1075;p30"/>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grpSp>
        <p:nvGrpSpPr>
          <p:cNvPr id="1076" name="Google Shape;1076;p30"/>
          <p:cNvGrpSpPr/>
          <p:nvPr/>
        </p:nvGrpSpPr>
        <p:grpSpPr>
          <a:xfrm>
            <a:off x="889252" y="2137101"/>
            <a:ext cx="3275463" cy="2246769"/>
            <a:chOff x="2286000" y="1986975"/>
            <a:chExt cx="3275463" cy="2246769"/>
          </a:xfrm>
        </p:grpSpPr>
        <p:sp>
          <p:nvSpPr>
            <p:cNvPr id="1077" name="Google Shape;1077;p30"/>
            <p:cNvSpPr/>
            <p:nvPr/>
          </p:nvSpPr>
          <p:spPr>
            <a:xfrm>
              <a:off x="2286000" y="1986975"/>
              <a:ext cx="3275463" cy="224676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moonVertexPositionBuffer;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moonVertexTextureCoordBuffer;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moonVertexIndexBuffer;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function initBuffers() {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latitudeBands = 30;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longitudeBands = 30;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radius = 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cxnSp>
          <p:nvCxnSpPr>
            <p:cNvPr id="1078" name="Google Shape;1078;p30"/>
            <p:cNvCxnSpPr/>
            <p:nvPr/>
          </p:nvCxnSpPr>
          <p:spPr>
            <a:xfrm>
              <a:off x="2286000" y="1986975"/>
              <a:ext cx="0" cy="2246769"/>
            </a:xfrm>
            <a:prstGeom prst="straightConnector1">
              <a:avLst/>
            </a:prstGeom>
            <a:noFill/>
            <a:ln w="19050" cap="flat" cmpd="sng">
              <a:solidFill>
                <a:srgbClr val="92CCDC"/>
              </a:solidFill>
              <a:prstDash val="solid"/>
              <a:round/>
              <a:headEnd type="none" w="sm" len="sm"/>
              <a:tailEnd type="none" w="sm" len="sm"/>
            </a:ln>
          </p:spPr>
        </p:cxnSp>
      </p:grpSp>
      <p:sp>
        <p:nvSpPr>
          <p:cNvPr id="1079" name="Google Shape;1079;p30"/>
          <p:cNvSpPr/>
          <p:nvPr/>
        </p:nvSpPr>
        <p:spPr>
          <a:xfrm>
            <a:off x="4334832" y="2130515"/>
            <a:ext cx="4193958" cy="206210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先定義了幾個陣列物件。</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函數開始定義了幾個變數，這些變數會用來儲存經度帶和緯度帶的數量，以及球體的半徑。</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WebGL頁面中使用這些程式碼時，應該將經度帶、緯度帶和弧度都參數化，並且將陣列物件儲存在其他地方而不是全域變數中。</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85" name="Google Shape;1085;p31"/>
          <p:cNvGrpSpPr/>
          <p:nvPr/>
        </p:nvGrpSpPr>
        <p:grpSpPr>
          <a:xfrm>
            <a:off x="0" y="0"/>
            <a:ext cx="791072" cy="791072"/>
            <a:chOff x="0" y="0"/>
            <a:chExt cx="791072" cy="791072"/>
          </a:xfrm>
        </p:grpSpPr>
        <p:sp>
          <p:nvSpPr>
            <p:cNvPr id="1086" name="Google Shape;1086;p3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7" name="Google Shape;1087;p3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8" name="Google Shape;1088;p3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9" name="Google Shape;1089;p3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90" name="Google Shape;1090;p31"/>
          <p:cNvGrpSpPr/>
          <p:nvPr/>
        </p:nvGrpSpPr>
        <p:grpSpPr>
          <a:xfrm>
            <a:off x="8460432" y="4299942"/>
            <a:ext cx="500406" cy="640288"/>
            <a:chOff x="8460432" y="4299942"/>
            <a:chExt cx="500406" cy="640288"/>
          </a:xfrm>
        </p:grpSpPr>
        <p:sp>
          <p:nvSpPr>
            <p:cNvPr id="1091" name="Google Shape;1091;p3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92" name="Google Shape;1092;p3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93" name="Google Shape;1093;p3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94" name="Google Shape;1094;p3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1095" name="Google Shape;1095;p31"/>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096" name="Google Shape;1096;p31"/>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pic>
        <p:nvPicPr>
          <p:cNvPr id="1097" name="Google Shape;1097;p31"/>
          <p:cNvPicPr preferRelativeResize="0"/>
          <p:nvPr/>
        </p:nvPicPr>
        <p:blipFill rotWithShape="1">
          <a:blip r:embed="rId3">
            <a:alphaModFix/>
          </a:blip>
          <a:srcRect/>
          <a:stretch/>
        </p:blipFill>
        <p:spPr>
          <a:xfrm>
            <a:off x="4267210" y="6342"/>
            <a:ext cx="4876789" cy="4825876"/>
          </a:xfrm>
          <a:prstGeom prst="rect">
            <a:avLst/>
          </a:prstGeom>
          <a:noFill/>
          <a:ln>
            <a:noFill/>
          </a:ln>
        </p:spPr>
      </p:pic>
      <p:sp>
        <p:nvSpPr>
          <p:cNvPr id="1098" name="Google Shape;1098;p31"/>
          <p:cNvSpPr txBox="1">
            <a:spLocks noGrp="1"/>
          </p:cNvSpPr>
          <p:nvPr>
            <p:ph type="body" idx="1"/>
          </p:nvPr>
        </p:nvSpPr>
        <p:spPr>
          <a:xfrm>
            <a:off x="136478" y="2010663"/>
            <a:ext cx="3930555" cy="305265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600"/>
              <a:t>在循環結束的條件前，循環變數必須大於經線或緯線的數量。所以這裡使用小於等於而不是小於。</a:t>
            </a:r>
            <a:endParaRPr/>
          </a:p>
          <a:p>
            <a:pPr marL="457200" lvl="0" indent="-228600" algn="l" rtl="0">
              <a:lnSpc>
                <a:spcPct val="100000"/>
              </a:lnSpc>
              <a:spcBef>
                <a:spcPts val="360"/>
              </a:spcBef>
              <a:spcAft>
                <a:spcPts val="0"/>
              </a:spcAft>
              <a:buClr>
                <a:schemeClr val="dk1"/>
              </a:buClr>
              <a:buSzPts val="1800"/>
              <a:buNone/>
            </a:pPr>
            <a:endParaRPr sz="1600"/>
          </a:p>
          <a:p>
            <a:pPr marL="457200" lvl="0" indent="-342900" algn="l" rtl="0">
              <a:lnSpc>
                <a:spcPct val="100000"/>
              </a:lnSpc>
              <a:spcBef>
                <a:spcPts val="360"/>
              </a:spcBef>
              <a:spcAft>
                <a:spcPts val="0"/>
              </a:spcAft>
              <a:buClr>
                <a:schemeClr val="dk1"/>
              </a:buClr>
              <a:buSzPts val="1800"/>
              <a:buChar char="•"/>
            </a:pPr>
            <a:r>
              <a:rPr lang="en-US" sz="1600"/>
              <a:t>根據三角函數的循環，最後一個頂點(Vertex)和第一個頂點(Vertex)的位置其實是相同的，這樣可能導致頂點被重畫的問題。</a:t>
            </a:r>
            <a:endParaRPr/>
          </a:p>
          <a:p>
            <a:pPr marL="457200" lvl="0" indent="-228600" algn="l" rtl="0">
              <a:lnSpc>
                <a:spcPct val="100000"/>
              </a:lnSpc>
              <a:spcBef>
                <a:spcPts val="360"/>
              </a:spcBef>
              <a:spcAft>
                <a:spcPts val="0"/>
              </a:spcAft>
              <a:buClr>
                <a:schemeClr val="dk1"/>
              </a:buClr>
              <a:buSzPts val="1800"/>
              <a:buNone/>
            </a:pPr>
            <a:endParaRPr sz="1600"/>
          </a:p>
          <a:p>
            <a:pPr marL="457200" lvl="0" indent="-342900" algn="l" rtl="0">
              <a:lnSpc>
                <a:spcPct val="100000"/>
              </a:lnSpc>
              <a:spcBef>
                <a:spcPts val="360"/>
              </a:spcBef>
              <a:spcAft>
                <a:spcPts val="0"/>
              </a:spcAft>
              <a:buClr>
                <a:schemeClr val="dk1"/>
              </a:buClr>
              <a:buSzPts val="1800"/>
              <a:buChar char="•"/>
            </a:pPr>
            <a:r>
              <a:rPr lang="en-US" sz="1600"/>
              <a:t>u=s, v=t，又稱UV Texture</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104" name="Google Shape;1104;p32"/>
          <p:cNvGrpSpPr/>
          <p:nvPr/>
        </p:nvGrpSpPr>
        <p:grpSpPr>
          <a:xfrm>
            <a:off x="0" y="0"/>
            <a:ext cx="791072" cy="791072"/>
            <a:chOff x="0" y="0"/>
            <a:chExt cx="791072" cy="791072"/>
          </a:xfrm>
        </p:grpSpPr>
        <p:sp>
          <p:nvSpPr>
            <p:cNvPr id="1105" name="Google Shape;1105;p3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6" name="Google Shape;1106;p3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7" name="Google Shape;1107;p3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8" name="Google Shape;1108;p3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09" name="Google Shape;1109;p32"/>
          <p:cNvGrpSpPr/>
          <p:nvPr/>
        </p:nvGrpSpPr>
        <p:grpSpPr>
          <a:xfrm>
            <a:off x="8460432" y="4299942"/>
            <a:ext cx="500406" cy="640288"/>
            <a:chOff x="8460432" y="4299942"/>
            <a:chExt cx="500406" cy="640288"/>
          </a:xfrm>
        </p:grpSpPr>
        <p:sp>
          <p:nvSpPr>
            <p:cNvPr id="1110" name="Google Shape;1110;p3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11" name="Google Shape;1111;p3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12" name="Google Shape;1112;p3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13" name="Google Shape;1113;p3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1114" name="Google Shape;1114;p32"/>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115" name="Google Shape;1115;p32"/>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1116" name="Google Shape;1116;p32"/>
          <p:cNvSpPr txBox="1">
            <a:spLocks noGrp="1"/>
          </p:cNvSpPr>
          <p:nvPr>
            <p:ph type="body" idx="1"/>
          </p:nvPr>
        </p:nvSpPr>
        <p:spPr>
          <a:xfrm>
            <a:off x="2831910" y="1406471"/>
            <a:ext cx="6074336" cy="96186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Char char="•"/>
            </a:pPr>
            <a:r>
              <a:rPr lang="en-US" sz="1600"/>
              <a:t>處理完頂點(Vertex)後，還須將它們合在一起。生成一個頂點(Vertex)索引列表，包括了上面六個值的序列，將每個四邊形分成了一對三角形。</a:t>
            </a:r>
            <a:endParaRPr sz="1600"/>
          </a:p>
        </p:txBody>
      </p:sp>
      <p:pic>
        <p:nvPicPr>
          <p:cNvPr id="1117" name="Google Shape;1117;p32"/>
          <p:cNvPicPr preferRelativeResize="0"/>
          <p:nvPr/>
        </p:nvPicPr>
        <p:blipFill rotWithShape="1">
          <a:blip r:embed="rId3">
            <a:alphaModFix/>
          </a:blip>
          <a:srcRect/>
          <a:stretch/>
        </p:blipFill>
        <p:spPr>
          <a:xfrm>
            <a:off x="889253" y="2368336"/>
            <a:ext cx="6091578" cy="2775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3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123" name="Google Shape;1123;p33"/>
          <p:cNvGrpSpPr/>
          <p:nvPr/>
        </p:nvGrpSpPr>
        <p:grpSpPr>
          <a:xfrm>
            <a:off x="0" y="0"/>
            <a:ext cx="791072" cy="791072"/>
            <a:chOff x="0" y="0"/>
            <a:chExt cx="791072" cy="791072"/>
          </a:xfrm>
        </p:grpSpPr>
        <p:sp>
          <p:nvSpPr>
            <p:cNvPr id="1124" name="Google Shape;1124;p3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5" name="Google Shape;1125;p3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6" name="Google Shape;1126;p3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7" name="Google Shape;1127;p3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28" name="Google Shape;1128;p33"/>
          <p:cNvGrpSpPr/>
          <p:nvPr/>
        </p:nvGrpSpPr>
        <p:grpSpPr>
          <a:xfrm>
            <a:off x="8460432" y="4299942"/>
            <a:ext cx="500406" cy="640288"/>
            <a:chOff x="8460432" y="4299942"/>
            <a:chExt cx="500406" cy="640288"/>
          </a:xfrm>
        </p:grpSpPr>
        <p:sp>
          <p:nvSpPr>
            <p:cNvPr id="1129" name="Google Shape;1129;p3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30" name="Google Shape;1130;p3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31" name="Google Shape;1131;p3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32" name="Google Shape;1132;p3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1133" name="Google Shape;1133;p33"/>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134" name="Google Shape;1134;p33"/>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1135" name="Google Shape;1135;p33"/>
          <p:cNvSpPr txBox="1">
            <a:spLocks noGrp="1"/>
          </p:cNvSpPr>
          <p:nvPr>
            <p:ph type="body" idx="1"/>
          </p:nvPr>
        </p:nvSpPr>
        <p:spPr>
          <a:xfrm>
            <a:off x="226340" y="2009507"/>
            <a:ext cx="4302118" cy="293072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600"/>
              <a:t>對於每個頂點(Vertex)，將其索引值儲存在first變數中，然後向前數longitudeBands+1個頂點(Vertex)</a:t>
            </a:r>
            <a:endParaRPr/>
          </a:p>
          <a:p>
            <a:pPr marL="457200" lvl="0" indent="-342900" algn="l" rtl="0">
              <a:lnSpc>
                <a:spcPct val="100000"/>
              </a:lnSpc>
              <a:spcBef>
                <a:spcPts val="360"/>
              </a:spcBef>
              <a:spcAft>
                <a:spcPts val="0"/>
              </a:spcAft>
              <a:buClr>
                <a:schemeClr val="dk1"/>
              </a:buClr>
              <a:buSzPts val="1800"/>
              <a:buChar char="•"/>
            </a:pPr>
            <a:r>
              <a:rPr lang="en-US" sz="1600"/>
              <a:t>找到和它配對的下一個緯線帶，儲存在second變數中(之所以會+1是因為額外增加的那個頂點(Vertex)會重疊)。</a:t>
            </a:r>
            <a:endParaRPr/>
          </a:p>
          <a:p>
            <a:pPr marL="457200" lvl="0" indent="-342900" algn="l" rtl="0">
              <a:lnSpc>
                <a:spcPct val="100000"/>
              </a:lnSpc>
              <a:spcBef>
                <a:spcPts val="360"/>
              </a:spcBef>
              <a:spcAft>
                <a:spcPts val="0"/>
              </a:spcAft>
              <a:buClr>
                <a:schemeClr val="dk1"/>
              </a:buClr>
              <a:buSzPts val="1800"/>
              <a:buChar char="•"/>
            </a:pPr>
            <a:r>
              <a:rPr lang="en-US" sz="1600"/>
              <a:t>這樣就生成了兩個三角形，如右圖所示。</a:t>
            </a:r>
            <a:endParaRPr sz="1600"/>
          </a:p>
          <a:p>
            <a:pPr marL="457200" lvl="0" indent="-228600" algn="l" rtl="0">
              <a:lnSpc>
                <a:spcPct val="100000"/>
              </a:lnSpc>
              <a:spcBef>
                <a:spcPts val="360"/>
              </a:spcBef>
              <a:spcAft>
                <a:spcPts val="0"/>
              </a:spcAft>
              <a:buClr>
                <a:schemeClr val="dk1"/>
              </a:buClr>
              <a:buSzPts val="1800"/>
              <a:buNone/>
            </a:pPr>
            <a:endParaRPr sz="1600"/>
          </a:p>
        </p:txBody>
      </p:sp>
      <p:pic>
        <p:nvPicPr>
          <p:cNvPr id="1136" name="Google Shape;1136;p33"/>
          <p:cNvPicPr preferRelativeResize="0"/>
          <p:nvPr/>
        </p:nvPicPr>
        <p:blipFill rotWithShape="1">
          <a:blip r:embed="rId3">
            <a:alphaModFix/>
          </a:blip>
          <a:srcRect/>
          <a:stretch/>
        </p:blipFill>
        <p:spPr>
          <a:xfrm>
            <a:off x="4812840" y="1487001"/>
            <a:ext cx="3931974" cy="267201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pic>
        <p:nvPicPr>
          <p:cNvPr id="1141" name="Google Shape;1141;p34" descr="D:\Downloads\webglTeplate_工作區域 1 複本 2.jpg"/>
          <p:cNvPicPr preferRelativeResize="0"/>
          <p:nvPr/>
        </p:nvPicPr>
        <p:blipFill rotWithShape="1">
          <a:blip r:embed="rId3">
            <a:alphaModFix/>
          </a:blip>
          <a:srcRect/>
          <a:stretch/>
        </p:blipFill>
        <p:spPr>
          <a:xfrm>
            <a:off x="0" y="9"/>
            <a:ext cx="9144000" cy="5148263"/>
          </a:xfrm>
          <a:prstGeom prst="rect">
            <a:avLst/>
          </a:prstGeom>
          <a:noFill/>
          <a:ln>
            <a:noFill/>
          </a:ln>
        </p:spPr>
      </p:pic>
      <p:sp>
        <p:nvSpPr>
          <p:cNvPr id="1142" name="Google Shape;1142;p34"/>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參、游標事件</a:t>
            </a:r>
            <a:endParaRPr>
              <a:solidFill>
                <a:srgbClr val="002060"/>
              </a:solidFill>
            </a:endParaRPr>
          </a:p>
        </p:txBody>
      </p:sp>
      <p:sp>
        <p:nvSpPr>
          <p:cNvPr id="1143" name="Google Shape;1143;p34"/>
          <p:cNvSpPr/>
          <p:nvPr/>
        </p:nvSpPr>
        <p:spPr>
          <a:xfrm>
            <a:off x="1493911" y="1635646"/>
            <a:ext cx="447529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一、簡介游標事件</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二、游標事件應用</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三、Viewing範例</a:t>
            </a:r>
            <a:endParaRPr sz="2000" b="0" i="0" u="none" strike="noStrike" cap="none">
              <a:solidFill>
                <a:schemeClr val="dk1"/>
              </a:solidFill>
              <a:latin typeface="Microsoft JhengHei"/>
              <a:ea typeface="Microsoft JhengHei"/>
              <a:cs typeface="Microsoft JhengHei"/>
              <a:sym typeface="Microsoft JhengHei"/>
            </a:endParaRPr>
          </a:p>
        </p:txBody>
      </p:sp>
      <p:sp>
        <p:nvSpPr>
          <p:cNvPr id="1144" name="Google Shape;1144;p3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一、簡介游標事件</a:t>
            </a:r>
            <a:endParaRPr sz="4000" b="1">
              <a:solidFill>
                <a:srgbClr val="002060"/>
              </a:solidFill>
            </a:endParaRPr>
          </a:p>
        </p:txBody>
      </p:sp>
      <p:grpSp>
        <p:nvGrpSpPr>
          <p:cNvPr id="1150" name="Google Shape;1150;p65"/>
          <p:cNvGrpSpPr/>
          <p:nvPr/>
        </p:nvGrpSpPr>
        <p:grpSpPr>
          <a:xfrm>
            <a:off x="0" y="0"/>
            <a:ext cx="791072" cy="791072"/>
            <a:chOff x="0" y="0"/>
            <a:chExt cx="791072" cy="791072"/>
          </a:xfrm>
        </p:grpSpPr>
        <p:sp>
          <p:nvSpPr>
            <p:cNvPr id="1151" name="Google Shape;1151;p6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2" name="Google Shape;1152;p6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3" name="Google Shape;1153;p6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4" name="Google Shape;1154;p6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55" name="Google Shape;1155;p65"/>
          <p:cNvGrpSpPr/>
          <p:nvPr/>
        </p:nvGrpSpPr>
        <p:grpSpPr>
          <a:xfrm>
            <a:off x="8460432" y="4299942"/>
            <a:ext cx="500406" cy="640288"/>
            <a:chOff x="8460432" y="4299942"/>
            <a:chExt cx="500406" cy="640288"/>
          </a:xfrm>
        </p:grpSpPr>
        <p:sp>
          <p:nvSpPr>
            <p:cNvPr id="1156" name="Google Shape;1156;p6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7" name="Google Shape;1157;p6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8" name="Google Shape;1158;p6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59" name="Google Shape;1159;p6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1160" name="Google Shape;1160;p65"/>
          <p:cNvSpPr/>
          <p:nvPr/>
        </p:nvSpPr>
        <p:spPr>
          <a:xfrm>
            <a:off x="889252" y="1089702"/>
            <a:ext cx="1799357"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使用時機</a:t>
            </a:r>
            <a:endParaRPr sz="2000" b="1" i="0" u="none" strike="noStrike" cap="none">
              <a:solidFill>
                <a:srgbClr val="0070C0"/>
              </a:solidFill>
              <a:latin typeface="Microsoft JhengHei"/>
              <a:ea typeface="Microsoft JhengHei"/>
              <a:cs typeface="Microsoft JhengHei"/>
              <a:sym typeface="Microsoft JhengHei"/>
            </a:endParaRPr>
          </a:p>
        </p:txBody>
      </p:sp>
      <p:sp>
        <p:nvSpPr>
          <p:cNvPr id="1161" name="Google Shape;1161;p65"/>
          <p:cNvSpPr/>
          <p:nvPr/>
        </p:nvSpPr>
        <p:spPr>
          <a:xfrm>
            <a:off x="889252" y="2668191"/>
            <a:ext cx="5238593" cy="206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 </a:t>
            </a:r>
            <a:r>
              <a:rPr lang="en-US" sz="1600" b="0" i="0" u="none" strike="noStrike" cap="none">
                <a:solidFill>
                  <a:srgbClr val="0070C0"/>
                </a:solidFill>
                <a:latin typeface="Microsoft JhengHei"/>
                <a:ea typeface="Microsoft JhengHei"/>
                <a:cs typeface="Microsoft JhengHei"/>
                <a:sym typeface="Microsoft JhengHei"/>
              </a:rPr>
              <a:t>MouseDown</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滑鼠按鍵按下</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 </a:t>
            </a:r>
            <a:r>
              <a:rPr lang="en-US" sz="1600" b="0" i="0" u="none" strike="noStrike" cap="none">
                <a:solidFill>
                  <a:srgbClr val="0070C0"/>
                </a:solidFill>
                <a:latin typeface="Microsoft JhengHei"/>
                <a:ea typeface="Microsoft JhengHei"/>
                <a:cs typeface="Microsoft JhengHei"/>
                <a:sym typeface="Microsoft JhengHei"/>
              </a:rPr>
              <a:t>MouseUp</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滑鼠按鍵彈起</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 </a:t>
            </a:r>
            <a:r>
              <a:rPr lang="en-US" sz="1600" b="0" i="0" u="none" strike="noStrike" cap="none">
                <a:solidFill>
                  <a:srgbClr val="0070C0"/>
                </a:solidFill>
                <a:latin typeface="Microsoft JhengHei"/>
                <a:ea typeface="Microsoft JhengHei"/>
                <a:cs typeface="Microsoft JhengHei"/>
                <a:sym typeface="Microsoft JhengHei"/>
              </a:rPr>
              <a:t>MouseMove</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滑鼠移動</a:t>
            </a:r>
            <a:endParaRPr sz="1600" b="0" i="0" u="none" strike="noStrike" cap="none">
              <a:solidFill>
                <a:srgbClr val="000000"/>
              </a:solidFill>
              <a:latin typeface="Microsoft JhengHei"/>
              <a:ea typeface="Microsoft JhengHei"/>
              <a:cs typeface="Microsoft JhengHei"/>
              <a:sym typeface="Microsoft JhengHei"/>
            </a:endParaRPr>
          </a:p>
        </p:txBody>
      </p:sp>
      <p:sp>
        <p:nvSpPr>
          <p:cNvPr id="1162" name="Google Shape;1162;p65"/>
          <p:cNvSpPr/>
          <p:nvPr/>
        </p:nvSpPr>
        <p:spPr>
          <a:xfrm>
            <a:off x="2900149" y="1089702"/>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當我們要使用滑鼠與網頁介面互動時，程式中需要寫監聽滑鼠的code</a:t>
            </a:r>
            <a:endParaRPr sz="1400" b="0" i="0" u="none" strike="noStrike" cap="none">
              <a:solidFill>
                <a:srgbClr val="000000"/>
              </a:solidFill>
              <a:latin typeface="Arial"/>
              <a:ea typeface="Arial"/>
              <a:cs typeface="Arial"/>
              <a:sym typeface="Arial"/>
            </a:endParaRPr>
          </a:p>
        </p:txBody>
      </p:sp>
      <p:sp>
        <p:nvSpPr>
          <p:cNvPr id="1163" name="Google Shape;1163;p65"/>
          <p:cNvSpPr/>
          <p:nvPr/>
        </p:nvSpPr>
        <p:spPr>
          <a:xfrm>
            <a:off x="889252" y="2120108"/>
            <a:ext cx="3594038"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JavaScript游標事件種類</a:t>
            </a:r>
            <a:endParaRPr sz="2000" b="1" i="0" u="none" strike="noStrike" cap="none">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6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169" name="Google Shape;1169;p66"/>
          <p:cNvGrpSpPr/>
          <p:nvPr/>
        </p:nvGrpSpPr>
        <p:grpSpPr>
          <a:xfrm>
            <a:off x="0" y="0"/>
            <a:ext cx="791072" cy="791072"/>
            <a:chOff x="0" y="0"/>
            <a:chExt cx="791072" cy="791072"/>
          </a:xfrm>
        </p:grpSpPr>
        <p:sp>
          <p:nvSpPr>
            <p:cNvPr id="1170" name="Google Shape;1170;p6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1" name="Google Shape;1171;p6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2" name="Google Shape;1172;p6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3" name="Google Shape;1173;p6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74" name="Google Shape;1174;p66"/>
          <p:cNvGrpSpPr/>
          <p:nvPr/>
        </p:nvGrpSpPr>
        <p:grpSpPr>
          <a:xfrm>
            <a:off x="8460432" y="4299942"/>
            <a:ext cx="500406" cy="640288"/>
            <a:chOff x="8460432" y="4299942"/>
            <a:chExt cx="500406" cy="640288"/>
          </a:xfrm>
        </p:grpSpPr>
        <p:sp>
          <p:nvSpPr>
            <p:cNvPr id="1175" name="Google Shape;1175;p6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6" name="Google Shape;1176;p6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7" name="Google Shape;1177;p6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78" name="Google Shape;1178;p6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1179" name="Google Shape;1179;p66"/>
          <p:cNvSpPr/>
          <p:nvPr/>
        </p:nvSpPr>
        <p:spPr>
          <a:xfrm>
            <a:off x="889252" y="1089702"/>
            <a:ext cx="2584103"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webGLStart()</a:t>
            </a:r>
            <a:endParaRPr sz="2000" b="1" i="0" u="none" strike="noStrike" cap="none">
              <a:solidFill>
                <a:srgbClr val="0070C0"/>
              </a:solidFill>
              <a:latin typeface="Microsoft JhengHei"/>
              <a:ea typeface="Microsoft JhengHei"/>
              <a:cs typeface="Microsoft JhengHei"/>
              <a:sym typeface="Microsoft JhengHei"/>
            </a:endParaRPr>
          </a:p>
        </p:txBody>
      </p:sp>
      <p:grpSp>
        <p:nvGrpSpPr>
          <p:cNvPr id="1180" name="Google Shape;1180;p66"/>
          <p:cNvGrpSpPr/>
          <p:nvPr/>
        </p:nvGrpSpPr>
        <p:grpSpPr>
          <a:xfrm>
            <a:off x="-1" y="1676726"/>
            <a:ext cx="5225144" cy="3263504"/>
            <a:chOff x="-1" y="1676726"/>
            <a:chExt cx="5225144" cy="3263504"/>
          </a:xfrm>
        </p:grpSpPr>
        <p:pic>
          <p:nvPicPr>
            <p:cNvPr id="1181" name="Google Shape;1181;p66"/>
            <p:cNvPicPr preferRelativeResize="0"/>
            <p:nvPr/>
          </p:nvPicPr>
          <p:blipFill rotWithShape="1">
            <a:blip r:embed="rId3">
              <a:alphaModFix/>
            </a:blip>
            <a:srcRect/>
            <a:stretch/>
          </p:blipFill>
          <p:spPr>
            <a:xfrm>
              <a:off x="-1" y="1676726"/>
              <a:ext cx="5225144" cy="3263504"/>
            </a:xfrm>
            <a:prstGeom prst="rect">
              <a:avLst/>
            </a:prstGeom>
            <a:noFill/>
            <a:ln>
              <a:noFill/>
            </a:ln>
          </p:spPr>
        </p:pic>
        <p:sp>
          <p:nvSpPr>
            <p:cNvPr id="1182" name="Google Shape;1182;p66"/>
            <p:cNvSpPr/>
            <p:nvPr/>
          </p:nvSpPr>
          <p:spPr>
            <a:xfrm>
              <a:off x="274865" y="3692965"/>
              <a:ext cx="3578678" cy="664028"/>
            </a:xfrm>
            <a:prstGeom prst="rect">
              <a:avLst/>
            </a:prstGeom>
            <a:noFill/>
            <a:ln w="190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83" name="Google Shape;1183;p66"/>
          <p:cNvSpPr txBox="1">
            <a:spLocks noGrp="1"/>
          </p:cNvSpPr>
          <p:nvPr>
            <p:ph type="body" idx="1"/>
          </p:nvPr>
        </p:nvSpPr>
        <p:spPr>
          <a:xfrm>
            <a:off x="5170225" y="634270"/>
            <a:ext cx="3290207" cy="439493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800" dirty="0" err="1"/>
              <a:t>這三行新增加的程式碼允許我們探測游標事件，當拖曳球體的時候可以相應的旋轉它</a:t>
            </a:r>
            <a:r>
              <a:rPr lang="en-US" sz="1800" dirty="0"/>
              <a:t>。</a:t>
            </a:r>
            <a:endParaRPr sz="1800" dirty="0"/>
          </a:p>
          <a:p>
            <a:pPr marL="457200" lvl="0" indent="-342900" algn="l" rtl="0">
              <a:lnSpc>
                <a:spcPct val="100000"/>
              </a:lnSpc>
              <a:spcBef>
                <a:spcPts val="360"/>
              </a:spcBef>
              <a:spcAft>
                <a:spcPts val="0"/>
              </a:spcAft>
              <a:buClr>
                <a:schemeClr val="dk1"/>
              </a:buClr>
              <a:buSzPts val="1800"/>
              <a:buChar char="•"/>
            </a:pPr>
            <a:r>
              <a:rPr lang="en-US" sz="1800" dirty="0"/>
              <a:t>我們在</a:t>
            </a:r>
            <a:r>
              <a:rPr lang="en-US" sz="1800" b="1" dirty="0"/>
              <a:t>3D </a:t>
            </a:r>
            <a:r>
              <a:rPr lang="en-US" sz="1800" b="1" dirty="0" err="1"/>
              <a:t>canvas</a:t>
            </a:r>
            <a:r>
              <a:rPr lang="en-US" sz="1800" dirty="0" err="1"/>
              <a:t>內部讀取</a:t>
            </a:r>
            <a:r>
              <a:rPr lang="en-US" sz="1800" b="1" dirty="0" err="1"/>
              <a:t>MouseDown</a:t>
            </a:r>
            <a:r>
              <a:rPr lang="en-US" sz="1800" dirty="0" err="1"/>
              <a:t>事件。在</a:t>
            </a:r>
            <a:r>
              <a:rPr lang="en-US" sz="1800" b="1" dirty="0" err="1"/>
              <a:t>整個頁面</a:t>
            </a:r>
            <a:r>
              <a:rPr lang="en-US" sz="1800" dirty="0" err="1"/>
              <a:t>而不僅僅是canvas中，監聽</a:t>
            </a:r>
            <a:r>
              <a:rPr lang="en-US" sz="1800" b="1" dirty="0" err="1"/>
              <a:t>MouseUp</a:t>
            </a:r>
            <a:r>
              <a:rPr lang="en-US" sz="1800" dirty="0" err="1"/>
              <a:t>和</a:t>
            </a:r>
            <a:r>
              <a:rPr lang="en-US" sz="1800" b="1" dirty="0" err="1"/>
              <a:t>MouseMove</a:t>
            </a:r>
            <a:r>
              <a:rPr lang="en-US" sz="1800" dirty="0" err="1"/>
              <a:t>事件</a:t>
            </a:r>
            <a:r>
              <a:rPr lang="en-US" sz="1800" dirty="0"/>
              <a:t>。</a:t>
            </a:r>
            <a:endParaRPr sz="1800" dirty="0"/>
          </a:p>
          <a:p>
            <a:pPr marL="457200" lvl="0" indent="-342900" algn="l" rtl="0">
              <a:lnSpc>
                <a:spcPct val="100000"/>
              </a:lnSpc>
              <a:spcBef>
                <a:spcPts val="360"/>
              </a:spcBef>
              <a:spcAft>
                <a:spcPts val="0"/>
              </a:spcAft>
              <a:buClr>
                <a:schemeClr val="dk1"/>
              </a:buClr>
              <a:buSzPts val="1800"/>
              <a:buChar char="•"/>
            </a:pPr>
            <a:r>
              <a:rPr lang="en-US" sz="1800" dirty="0" err="1"/>
              <a:t>我們就可以完整地讀取使用者拖曳，即使游標被釋放或被移動到canvas之外，只要拖曳行為發生在canvas裡面就可以了</a:t>
            </a:r>
            <a:r>
              <a:rPr lang="en-US" sz="1800" dirty="0"/>
              <a:t>。</a:t>
            </a:r>
            <a:endParaRPr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7"/>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189" name="Google Shape;1189;p67"/>
          <p:cNvGrpSpPr/>
          <p:nvPr/>
        </p:nvGrpSpPr>
        <p:grpSpPr>
          <a:xfrm>
            <a:off x="0" y="0"/>
            <a:ext cx="791072" cy="791072"/>
            <a:chOff x="0" y="0"/>
            <a:chExt cx="791072" cy="791072"/>
          </a:xfrm>
        </p:grpSpPr>
        <p:sp>
          <p:nvSpPr>
            <p:cNvPr id="1190" name="Google Shape;1190;p6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1" name="Google Shape;1191;p6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2" name="Google Shape;1192;p6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3" name="Google Shape;1193;p6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94" name="Google Shape;1194;p67"/>
          <p:cNvGrpSpPr/>
          <p:nvPr/>
        </p:nvGrpSpPr>
        <p:grpSpPr>
          <a:xfrm>
            <a:off x="8460432" y="4299942"/>
            <a:ext cx="500406" cy="640288"/>
            <a:chOff x="8460432" y="4299942"/>
            <a:chExt cx="500406" cy="640288"/>
          </a:xfrm>
        </p:grpSpPr>
        <p:sp>
          <p:nvSpPr>
            <p:cNvPr id="1195" name="Google Shape;1195;p6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6" name="Google Shape;1196;p6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7" name="Google Shape;1197;p6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98" name="Google Shape;1198;p6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1199" name="Google Shape;1199;p67"/>
          <p:cNvSpPr/>
          <p:nvPr/>
        </p:nvSpPr>
        <p:spPr>
          <a:xfrm>
            <a:off x="889252" y="920100"/>
            <a:ext cx="241350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drawScene()</a:t>
            </a:r>
            <a:endParaRPr/>
          </a:p>
        </p:txBody>
      </p:sp>
      <p:sp>
        <p:nvSpPr>
          <p:cNvPr id="1200" name="Google Shape;1200;p67"/>
          <p:cNvSpPr/>
          <p:nvPr/>
        </p:nvSpPr>
        <p:spPr>
          <a:xfrm>
            <a:off x="401953" y="2234077"/>
            <a:ext cx="7274913" cy="1428083"/>
          </a:xfrm>
          <a:prstGeom prst="rect">
            <a:avLst/>
          </a:prstGeom>
          <a:noFill/>
          <a:ln>
            <a:noFill/>
          </a:ln>
        </p:spPr>
        <p:txBody>
          <a:bodyPr spcFirstLastPara="1" wrap="square" lIns="91425" tIns="45700" rIns="91425" bIns="45700" anchor="t" anchorCtr="0">
            <a:spAutoFit/>
          </a:bodyPr>
          <a:lstStyle/>
          <a:p>
            <a:pPr marL="457200" marR="0" lvl="0" indent="-342900" algn="l" rtl="0">
              <a:lnSpc>
                <a:spcPct val="80000"/>
              </a:lnSpc>
              <a:spcBef>
                <a:spcPts val="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把球體的目前旋轉狀態儲存在一個矩陣(matrix)中</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這個矩陣(matrix)從單位矩陣(matrix)開始（表示我們沒有做任何旋轉）</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然後當使用者進行游標操作時，矩陣 (matrix)也會發生對應於這個操作的相應變化。</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所以，在我們繪製球體之前使用了mat4.multiply，將旋轉矩陣(matrix)作用到於當前的model matrix。</a:t>
            </a:r>
            <a:endParaRPr sz="1600" b="0" i="0" u="none" strike="noStrike" cap="none">
              <a:solidFill>
                <a:srgbClr val="000000"/>
              </a:solidFill>
              <a:latin typeface="Microsoft JhengHei"/>
              <a:ea typeface="Microsoft JhengHei"/>
              <a:cs typeface="Microsoft JhengHei"/>
              <a:sym typeface="Microsoft JhengHei"/>
            </a:endParaRPr>
          </a:p>
        </p:txBody>
      </p:sp>
      <p:pic>
        <p:nvPicPr>
          <p:cNvPr id="1201" name="Google Shape;1201;p67"/>
          <p:cNvPicPr preferRelativeResize="0"/>
          <p:nvPr/>
        </p:nvPicPr>
        <p:blipFill rotWithShape="1">
          <a:blip r:embed="rId3">
            <a:alphaModFix/>
          </a:blip>
          <a:srcRect/>
          <a:stretch/>
        </p:blipFill>
        <p:spPr>
          <a:xfrm>
            <a:off x="889253" y="1551349"/>
            <a:ext cx="5422838" cy="3417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6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207" name="Google Shape;1207;p68"/>
          <p:cNvGrpSpPr/>
          <p:nvPr/>
        </p:nvGrpSpPr>
        <p:grpSpPr>
          <a:xfrm>
            <a:off x="0" y="0"/>
            <a:ext cx="791072" cy="791072"/>
            <a:chOff x="0" y="0"/>
            <a:chExt cx="791072" cy="791072"/>
          </a:xfrm>
        </p:grpSpPr>
        <p:sp>
          <p:nvSpPr>
            <p:cNvPr id="1208" name="Google Shape;1208;p6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09" name="Google Shape;1209;p6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0" name="Google Shape;1210;p6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1" name="Google Shape;1211;p6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12" name="Google Shape;1212;p68"/>
          <p:cNvGrpSpPr/>
          <p:nvPr/>
        </p:nvGrpSpPr>
        <p:grpSpPr>
          <a:xfrm>
            <a:off x="8460432" y="4299942"/>
            <a:ext cx="500406" cy="640288"/>
            <a:chOff x="8460432" y="4299942"/>
            <a:chExt cx="500406" cy="640288"/>
          </a:xfrm>
        </p:grpSpPr>
        <p:sp>
          <p:nvSpPr>
            <p:cNvPr id="1213" name="Google Shape;1213;p6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4" name="Google Shape;1214;p6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5" name="Google Shape;1215;p6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16" name="Google Shape;1216;p6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1217" name="Google Shape;1217;p68"/>
          <p:cNvSpPr/>
          <p:nvPr/>
        </p:nvSpPr>
        <p:spPr>
          <a:xfrm>
            <a:off x="889252" y="920100"/>
            <a:ext cx="241350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drawScene()</a:t>
            </a:r>
            <a:endParaRPr/>
          </a:p>
        </p:txBody>
      </p:sp>
      <p:sp>
        <p:nvSpPr>
          <p:cNvPr id="1218" name="Google Shape;1218;p68"/>
          <p:cNvSpPr txBox="1">
            <a:spLocks noGrp="1"/>
          </p:cNvSpPr>
          <p:nvPr>
            <p:ph type="body" idx="1"/>
          </p:nvPr>
        </p:nvSpPr>
        <p:spPr>
          <a:xfrm>
            <a:off x="395536" y="1526168"/>
            <a:ext cx="3548744" cy="368727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360"/>
              </a:spcBef>
              <a:spcAft>
                <a:spcPts val="0"/>
              </a:spcAft>
              <a:buClr>
                <a:schemeClr val="dk1"/>
              </a:buClr>
              <a:buSzPts val="1800"/>
              <a:buChar char="•"/>
            </a:pPr>
            <a:r>
              <a:rPr lang="en-US" sz="1760"/>
              <a:t>用來儲存目前球體旋轉狀態的矩陣為moonRotationMatrix。</a:t>
            </a:r>
            <a:endParaRPr sz="1760"/>
          </a:p>
          <a:p>
            <a:pPr marL="457200" lvl="0" indent="-342900" algn="l" rtl="0">
              <a:lnSpc>
                <a:spcPct val="80000"/>
              </a:lnSpc>
              <a:spcBef>
                <a:spcPts val="360"/>
              </a:spcBef>
              <a:spcAft>
                <a:spcPts val="0"/>
              </a:spcAft>
              <a:buClr>
                <a:schemeClr val="dk1"/>
              </a:buClr>
              <a:buSzPts val="1800"/>
              <a:buChar char="•"/>
            </a:pPr>
            <a:r>
              <a:rPr lang="en-US" sz="1760"/>
              <a:t>當使用者拖曳游標的時候，會捕捉一系列的游標事件</a:t>
            </a:r>
            <a:endParaRPr sz="1760"/>
          </a:p>
          <a:p>
            <a:pPr marL="457200" lvl="0" indent="-342900" algn="l" rtl="0">
              <a:lnSpc>
                <a:spcPct val="80000"/>
              </a:lnSpc>
              <a:spcBef>
                <a:spcPts val="360"/>
              </a:spcBef>
              <a:spcAft>
                <a:spcPts val="0"/>
              </a:spcAft>
              <a:buClr>
                <a:schemeClr val="dk1"/>
              </a:buClr>
              <a:buSzPts val="1800"/>
              <a:buChar char="•"/>
            </a:pPr>
            <a:r>
              <a:rPr lang="en-US" sz="1760"/>
              <a:t>每捕捉到一個游標事件，我們都會根據使用者拖曳游標的變化量，計算出繞著當前x軸和y軸旋轉角度。</a:t>
            </a:r>
            <a:endParaRPr/>
          </a:p>
          <a:p>
            <a:pPr marL="457200" lvl="0" indent="-342900" algn="l" rtl="0">
              <a:lnSpc>
                <a:spcPct val="80000"/>
              </a:lnSpc>
              <a:spcBef>
                <a:spcPts val="360"/>
              </a:spcBef>
              <a:spcAft>
                <a:spcPts val="0"/>
              </a:spcAft>
              <a:buClr>
                <a:schemeClr val="dk1"/>
              </a:buClr>
              <a:buSzPts val="1800"/>
              <a:buChar char="•"/>
            </a:pPr>
            <a:r>
              <a:rPr lang="en-US" sz="1760"/>
              <a:t>用一個矩陣(Matrix)來表示這兩個旋轉，然後需做一個逆變換，旋轉是基於view space的，而非model space、world space。</a:t>
            </a:r>
            <a:endParaRPr sz="1760"/>
          </a:p>
        </p:txBody>
      </p:sp>
      <p:pic>
        <p:nvPicPr>
          <p:cNvPr id="1219" name="Google Shape;1219;p68"/>
          <p:cNvPicPr preferRelativeResize="0"/>
          <p:nvPr/>
        </p:nvPicPr>
        <p:blipFill rotWithShape="1">
          <a:blip r:embed="rId3">
            <a:alphaModFix/>
          </a:blip>
          <a:srcRect/>
          <a:stretch/>
        </p:blipFill>
        <p:spPr>
          <a:xfrm>
            <a:off x="4120444" y="920100"/>
            <a:ext cx="4259762" cy="42146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三、Viewing範例</a:t>
            </a:r>
            <a:endParaRPr sz="4000" b="1" i="0" u="none" strike="noStrike" cap="none">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1503377"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（四）運鏡</a:t>
            </a:r>
            <a:endParaRPr sz="1800" b="1" i="0" u="none" strike="noStrike" cap="none">
              <a:solidFill>
                <a:srgbClr val="0070C0"/>
              </a:solidFill>
              <a:latin typeface="Microsoft JhengHei"/>
              <a:ea typeface="Microsoft JhengHei"/>
              <a:cs typeface="Microsoft JhengHei"/>
              <a:sym typeface="Microsoft JhengHei"/>
            </a:endParaRPr>
          </a:p>
        </p:txBody>
      </p:sp>
      <p:sp>
        <p:nvSpPr>
          <p:cNvPr id="1236" name="Google Shape;1236;p69"/>
          <p:cNvSpPr/>
          <p:nvPr/>
        </p:nvSpPr>
        <p:spPr>
          <a:xfrm>
            <a:off x="2474975" y="1084094"/>
            <a:ext cx="19591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建立view matrix</a:t>
            </a:r>
            <a:endParaRPr sz="1800" b="1" i="0" u="none" strike="noStrike" cap="none">
              <a:solidFill>
                <a:srgbClr val="0070C0"/>
              </a:solidFill>
              <a:latin typeface="Microsoft JhengHei"/>
              <a:ea typeface="Microsoft JhengHei"/>
              <a:cs typeface="Microsoft JhengHei"/>
              <a:sym typeface="Microsoft JhengHei"/>
            </a:endParaRPr>
          </a:p>
        </p:txBody>
      </p:sp>
      <p:sp>
        <p:nvSpPr>
          <p:cNvPr id="1237" name="Google Shape;1237;p69"/>
          <p:cNvSpPr txBox="1"/>
          <p:nvPr/>
        </p:nvSpPr>
        <p:spPr>
          <a:xfrm>
            <a:off x="628650" y="1554846"/>
            <a:ext cx="3486150" cy="3263504"/>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Noto Sans Symbols"/>
              <a:buChar char="✔"/>
            </a:pPr>
            <a:r>
              <a:rPr lang="en-US" sz="2000" b="0" i="0" u="none" strike="noStrike" cap="none">
                <a:solidFill>
                  <a:schemeClr val="dk1"/>
                </a:solidFill>
                <a:latin typeface="Microsoft JhengHei"/>
                <a:ea typeface="Microsoft JhengHei"/>
                <a:cs typeface="Microsoft JhengHei"/>
                <a:sym typeface="Microsoft JhengHei"/>
              </a:rPr>
              <a:t>把view matrix設定為單位矩陣</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rgbClr val="00B050"/>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設定視野 (把攝影機放定位)</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rgbClr val="00FFFF"/>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攝影機六自由度設定</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chemeClr val="accent4"/>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由於這個程式庫的lookat函數不會幫我們與原先的view matrix相乘，只會蓋掉，因此這邊手動相乘。 </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grpSp>
        <p:nvGrpSpPr>
          <p:cNvPr id="1238" name="Google Shape;1238;p69"/>
          <p:cNvGrpSpPr/>
          <p:nvPr/>
        </p:nvGrpSpPr>
        <p:grpSpPr>
          <a:xfrm>
            <a:off x="4090555" y="810111"/>
            <a:ext cx="5053445" cy="4036219"/>
            <a:chOff x="4090555" y="810111"/>
            <a:chExt cx="5053445" cy="4036219"/>
          </a:xfrm>
        </p:grpSpPr>
        <p:pic>
          <p:nvPicPr>
            <p:cNvPr id="1239" name="Google Shape;1239;p69"/>
            <p:cNvPicPr preferRelativeResize="0"/>
            <p:nvPr/>
          </p:nvPicPr>
          <p:blipFill rotWithShape="1">
            <a:blip r:embed="rId3">
              <a:alphaModFix/>
            </a:blip>
            <a:srcRect/>
            <a:stretch/>
          </p:blipFill>
          <p:spPr>
            <a:xfrm>
              <a:off x="4113067" y="810111"/>
              <a:ext cx="5030933" cy="4036219"/>
            </a:xfrm>
            <a:prstGeom prst="rect">
              <a:avLst/>
            </a:prstGeom>
            <a:noFill/>
            <a:ln>
              <a:noFill/>
            </a:ln>
          </p:spPr>
        </p:pic>
        <p:sp>
          <p:nvSpPr>
            <p:cNvPr id="1240" name="Google Shape;1240;p69"/>
            <p:cNvSpPr/>
            <p:nvPr/>
          </p:nvSpPr>
          <p:spPr>
            <a:xfrm>
              <a:off x="4113068" y="1996136"/>
              <a:ext cx="4255077" cy="255661"/>
            </a:xfrm>
            <a:prstGeom prst="roundRect">
              <a:avLst>
                <a:gd name="adj" fmla="val 16667"/>
              </a:avLst>
            </a:prstGeom>
            <a:noFill/>
            <a:ln w="38100" cap="flat" cmpd="sng">
              <a:solidFill>
                <a:srgbClr val="00B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1" name="Google Shape;1241;p69"/>
            <p:cNvSpPr/>
            <p:nvPr/>
          </p:nvSpPr>
          <p:spPr>
            <a:xfrm>
              <a:off x="4113067" y="2353000"/>
              <a:ext cx="3673187" cy="604566"/>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2" name="Google Shape;1242;p69"/>
            <p:cNvSpPr/>
            <p:nvPr/>
          </p:nvSpPr>
          <p:spPr>
            <a:xfrm>
              <a:off x="4114800" y="3058768"/>
              <a:ext cx="3484418" cy="255661"/>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3" name="Google Shape;1243;p69"/>
            <p:cNvSpPr/>
            <p:nvPr/>
          </p:nvSpPr>
          <p:spPr>
            <a:xfrm>
              <a:off x="4113068" y="1496832"/>
              <a:ext cx="1788969" cy="22199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4" name="Google Shape;1244;p69"/>
            <p:cNvSpPr/>
            <p:nvPr/>
          </p:nvSpPr>
          <p:spPr>
            <a:xfrm>
              <a:off x="4090555" y="3415631"/>
              <a:ext cx="3127664" cy="608925"/>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8"/>
          <p:cNvSpPr/>
          <p:nvPr/>
        </p:nvSpPr>
        <p:spPr>
          <a:xfrm>
            <a:off x="0" y="1487605"/>
            <a:ext cx="9144000" cy="279183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74" name="Google Shape;174;p8"/>
          <p:cNvGrpSpPr/>
          <p:nvPr/>
        </p:nvGrpSpPr>
        <p:grpSpPr>
          <a:xfrm>
            <a:off x="0" y="0"/>
            <a:ext cx="791072" cy="791072"/>
            <a:chOff x="0" y="0"/>
            <a:chExt cx="791072" cy="791072"/>
          </a:xfrm>
        </p:grpSpPr>
        <p:sp>
          <p:nvSpPr>
            <p:cNvPr id="175" name="Google Shape;175;p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 name="Google Shape;176;p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7" name="Google Shape;177;p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 name="Google Shape;178;p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9" name="Google Shape;179;p8"/>
          <p:cNvGrpSpPr/>
          <p:nvPr/>
        </p:nvGrpSpPr>
        <p:grpSpPr>
          <a:xfrm>
            <a:off x="8460432" y="4299942"/>
            <a:ext cx="500406" cy="640288"/>
            <a:chOff x="8460432" y="4299942"/>
            <a:chExt cx="500406" cy="640288"/>
          </a:xfrm>
        </p:grpSpPr>
        <p:sp>
          <p:nvSpPr>
            <p:cNvPr id="180" name="Google Shape;180;p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1" name="Google Shape;181;p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2" name="Google Shape;182;p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83" name="Google Shape;183;p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84" name="Google Shape;184;p8"/>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
        <p:nvSpPr>
          <p:cNvPr id="185" name="Google Shape;185;p8"/>
          <p:cNvSpPr/>
          <p:nvPr/>
        </p:nvSpPr>
        <p:spPr>
          <a:xfrm>
            <a:off x="889248" y="964026"/>
            <a:ext cx="379875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（三）為什麼需要Scene Graph?</a:t>
            </a:r>
            <a:endParaRPr sz="1800" b="1" i="0" u="none" strike="noStrike" cap="none">
              <a:solidFill>
                <a:srgbClr val="0070C0"/>
              </a:solidFill>
              <a:latin typeface="Microsoft JhengHei"/>
              <a:ea typeface="Microsoft JhengHei"/>
              <a:cs typeface="Microsoft JhengHei"/>
              <a:sym typeface="Microsoft JhengHei"/>
            </a:endParaRPr>
          </a:p>
        </p:txBody>
      </p:sp>
      <p:pic>
        <p:nvPicPr>
          <p:cNvPr id="186" name="Google Shape;186;p8" descr="D:\Downloads\chihiro020.jpg"/>
          <p:cNvPicPr preferRelativeResize="0"/>
          <p:nvPr/>
        </p:nvPicPr>
        <p:blipFill rotWithShape="1">
          <a:blip r:embed="rId3">
            <a:alphaModFix/>
          </a:blip>
          <a:srcRect/>
          <a:stretch/>
        </p:blipFill>
        <p:spPr>
          <a:xfrm>
            <a:off x="96024" y="1579114"/>
            <a:ext cx="4401402" cy="2379508"/>
          </a:xfrm>
          <a:prstGeom prst="rect">
            <a:avLst/>
          </a:prstGeom>
          <a:noFill/>
          <a:ln>
            <a:noFill/>
          </a:ln>
        </p:spPr>
      </p:pic>
      <p:pic>
        <p:nvPicPr>
          <p:cNvPr id="187" name="Google Shape;187;p8" descr="D:\Downloads\chihiro015.jpg"/>
          <p:cNvPicPr preferRelativeResize="0"/>
          <p:nvPr/>
        </p:nvPicPr>
        <p:blipFill rotWithShape="1">
          <a:blip r:embed="rId4">
            <a:alphaModFix/>
          </a:blip>
          <a:srcRect/>
          <a:stretch/>
        </p:blipFill>
        <p:spPr>
          <a:xfrm>
            <a:off x="4610616" y="1579114"/>
            <a:ext cx="4401402" cy="2379508"/>
          </a:xfrm>
          <a:prstGeom prst="rect">
            <a:avLst/>
          </a:prstGeom>
          <a:noFill/>
          <a:ln>
            <a:noFill/>
          </a:ln>
        </p:spPr>
      </p:pic>
      <p:sp>
        <p:nvSpPr>
          <p:cNvPr id="188" name="Google Shape;188;p8"/>
          <p:cNvSpPr txBox="1"/>
          <p:nvPr/>
        </p:nvSpPr>
        <p:spPr>
          <a:xfrm>
            <a:off x="723967" y="3971664"/>
            <a:ext cx="305724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b="1" dirty="0">
                <a:solidFill>
                  <a:schemeClr val="lt1"/>
                </a:solidFill>
                <a:latin typeface="Microsoft JhengHei"/>
                <a:ea typeface="Microsoft JhengHei"/>
                <a:cs typeface="Microsoft JhengHei"/>
                <a:sym typeface="Microsoft JhengHei"/>
              </a:rPr>
              <a:t>只</a:t>
            </a:r>
            <a:r>
              <a:rPr lang="en-US" sz="1400" b="1" i="0" u="none" strike="noStrike" cap="none" dirty="0" err="1">
                <a:solidFill>
                  <a:schemeClr val="lt1"/>
                </a:solidFill>
                <a:latin typeface="Microsoft JhengHei"/>
                <a:ea typeface="Microsoft JhengHei"/>
                <a:cs typeface="Microsoft JhengHei"/>
                <a:sym typeface="Microsoft JhengHei"/>
              </a:rPr>
              <a:t>畫一個物件很好辦</a:t>
            </a:r>
            <a:endParaRPr dirty="0"/>
          </a:p>
        </p:txBody>
      </p:sp>
      <p:sp>
        <p:nvSpPr>
          <p:cNvPr id="189" name="Google Shape;189;p8"/>
          <p:cNvSpPr txBox="1"/>
          <p:nvPr/>
        </p:nvSpPr>
        <p:spPr>
          <a:xfrm>
            <a:off x="5006767" y="3984706"/>
            <a:ext cx="3595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Microsoft JhengHei"/>
                <a:ea typeface="Microsoft JhengHei"/>
                <a:cs typeface="Microsoft JhengHei"/>
                <a:sym typeface="Microsoft JhengHei"/>
              </a:rPr>
              <a:t>要畫上百個物件就不好辦了，需要管理架構</a:t>
            </a:r>
            <a:endParaRPr sz="1400" b="1" i="0" u="none" strike="noStrike" cap="none">
              <a:solidFill>
                <a:schemeClr val="lt1"/>
              </a:solidFill>
              <a:latin typeface="Microsoft JhengHei"/>
              <a:ea typeface="Microsoft JhengHei"/>
              <a:cs typeface="Microsoft JhengHei"/>
              <a:sym typeface="Microsoft JhengHe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0" name="Google Shape;1250;p35"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1251" name="Google Shape;1251;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4400"/>
              <a:buFont typeface="Microsoft JhengHei"/>
              <a:buNone/>
            </a:pPr>
            <a:r>
              <a:rPr lang="en-US">
                <a:solidFill>
                  <a:srgbClr val="002060"/>
                </a:solidFill>
              </a:rPr>
              <a:t>Lesson 5結束</a:t>
            </a:r>
            <a:endParaRPr>
              <a:solidFill>
                <a:srgbClr val="002060"/>
              </a:solidFill>
            </a:endParaRPr>
          </a:p>
        </p:txBody>
      </p:sp>
      <p:sp>
        <p:nvSpPr>
          <p:cNvPr id="1252" name="Google Shape;1252;p35"/>
          <p:cNvSpPr/>
          <p:nvPr/>
        </p:nvSpPr>
        <p:spPr>
          <a:xfrm>
            <a:off x="3613709" y="4587974"/>
            <a:ext cx="28122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E36C09"/>
                </a:solidFill>
                <a:latin typeface="Microsoft JhengHei"/>
                <a:ea typeface="Microsoft JhengHei"/>
                <a:cs typeface="Microsoft JhengHei"/>
                <a:sym typeface="Microsoft JhengHei"/>
              </a:rPr>
              <a:t>下次課堂見囉</a:t>
            </a:r>
            <a:r>
              <a:rPr lang="en-US" sz="1800" b="0" i="0" u="none" strike="noStrike" cap="none" dirty="0">
                <a:solidFill>
                  <a:srgbClr val="E36C09"/>
                </a:solidFill>
                <a:latin typeface="Microsoft JhengHei"/>
                <a:ea typeface="Microsoft JhengHei"/>
                <a:cs typeface="Microsoft JhengHei"/>
                <a:sym typeface="Microsoft JhengHei"/>
              </a:rPr>
              <a:t>！</a:t>
            </a:r>
            <a:endParaRPr sz="1800" b="0" i="0" u="none" strike="noStrike" cap="none" dirty="0">
              <a:solidFill>
                <a:srgbClr val="E36C09"/>
              </a:solidFill>
              <a:latin typeface="Microsoft JhengHei"/>
              <a:ea typeface="Microsoft JhengHei"/>
              <a:cs typeface="Microsoft JhengHei"/>
              <a:sym typeface="Microsoft JhengHei"/>
            </a:endParaRPr>
          </a:p>
        </p:txBody>
      </p:sp>
      <p:sp>
        <p:nvSpPr>
          <p:cNvPr id="1253" name="Google Shape;1253;p3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7" name="Google Shape;2290;p35"/>
          <p:cNvSpPr/>
          <p:nvPr/>
        </p:nvSpPr>
        <p:spPr>
          <a:xfrm>
            <a:off x="2473565" y="1180990"/>
            <a:ext cx="4572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Microsoft JhengHei"/>
                <a:ea typeface="Microsoft JhengHei"/>
                <a:cs typeface="Microsoft JhengHei"/>
                <a:sym typeface="Microsoft JhengHei"/>
              </a:rPr>
              <a:t>備註：附加完整程式碼於同資料夾裡</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Microsoft JhengHei"/>
                <a:ea typeface="Microsoft JhengHei"/>
                <a:cs typeface="Microsoft JhengHei"/>
                <a:sym typeface="Microsoft JhengHei"/>
              </a:rPr>
              <a:t>(</a:t>
            </a:r>
            <a:r>
              <a:rPr lang="en-US" sz="1800" b="0" i="0" u="none" strike="noStrike" cap="none" dirty="0" err="1">
                <a:solidFill>
                  <a:schemeClr val="dk1"/>
                </a:solidFill>
                <a:latin typeface="Microsoft JhengHei"/>
                <a:ea typeface="Microsoft JhengHei"/>
                <a:cs typeface="Microsoft JhengHei"/>
                <a:sym typeface="Microsoft JhengHei"/>
              </a:rPr>
              <a:t>檔名</a:t>
            </a:r>
            <a:r>
              <a:rPr lang="en-US" sz="1800" b="0" i="0" u="none" strike="noStrike" cap="none" dirty="0">
                <a:solidFill>
                  <a:schemeClr val="dk1"/>
                </a:solidFill>
                <a:latin typeface="Microsoft JhengHei"/>
                <a:ea typeface="Microsoft JhengHei"/>
                <a:cs typeface="Microsoft JhengHei"/>
                <a:sym typeface="Microsoft JhengHei"/>
              </a:rPr>
              <a:t> : code_lesson5.html)</a:t>
            </a:r>
            <a:endParaRPr sz="1800" b="0" i="0" u="none" strike="noStrike" cap="none" dirty="0">
              <a:solidFill>
                <a:schemeClr val="dk1"/>
              </a:solidFill>
              <a:latin typeface="Microsoft JhengHei"/>
              <a:ea typeface="Microsoft JhengHei"/>
              <a:cs typeface="Microsoft JhengHei"/>
              <a:sym typeface="Microsoft JhengHei"/>
            </a:endParaRPr>
          </a:p>
        </p:txBody>
      </p:sp>
      <p:sp>
        <p:nvSpPr>
          <p:cNvPr id="8" name="Google Shape;2293;p35"/>
          <p:cNvSpPr/>
          <p:nvPr/>
        </p:nvSpPr>
        <p:spPr>
          <a:xfrm>
            <a:off x="2473565" y="1971914"/>
            <a:ext cx="4572000" cy="2800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Microsoft JhengHei"/>
                <a:ea typeface="Microsoft JhengHei"/>
                <a:cs typeface="Microsoft JhengHei"/>
                <a:sym typeface="Microsoft JhengHei"/>
              </a:rPr>
              <a:t>回家作業</a:t>
            </a:r>
            <a:r>
              <a:rPr lang="en-US" altLang="zh-TW" sz="1600" b="0" i="0" u="none" strike="noStrike" cap="none" dirty="0">
                <a:solidFill>
                  <a:schemeClr val="dk1"/>
                </a:solidFill>
                <a:latin typeface="Microsoft JhengHei"/>
                <a:ea typeface="Microsoft JhengHei"/>
                <a:cs typeface="Microsoft JhengHei"/>
                <a:sym typeface="Microsoft JhengHei"/>
              </a:rPr>
              <a:t>5</a:t>
            </a:r>
            <a:r>
              <a:rPr lang="en-US" sz="1600" b="0" i="0" u="none" strike="noStrike" cap="none" dirty="0">
                <a:solidFill>
                  <a:schemeClr val="dk1"/>
                </a:solidFill>
                <a:latin typeface="Microsoft JhengHei"/>
                <a:ea typeface="Microsoft JhengHei"/>
                <a:cs typeface="Microsoft JhengHei"/>
                <a:sym typeface="Microsoft JhengHei"/>
              </a:rPr>
              <a:t>：</a:t>
            </a:r>
            <a:r>
              <a:rPr lang="zh-TW" altLang="en-US" sz="1600" dirty="0">
                <a:solidFill>
                  <a:schemeClr val="dk1"/>
                </a:solidFill>
                <a:latin typeface="Microsoft JhengHei"/>
                <a:ea typeface="Microsoft JhengHei"/>
                <a:cs typeface="Microsoft JhengHei"/>
                <a:sym typeface="Microsoft JhengHei"/>
              </a:rPr>
              <a:t>請同學畫一個場景，場景中有</a:t>
            </a:r>
            <a:endParaRPr lang="en-US" altLang="zh-TW" sz="16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a:solidFill>
                  <a:schemeClr val="dk1"/>
                </a:solidFill>
                <a:latin typeface="Microsoft JhengHei"/>
                <a:ea typeface="Microsoft JhengHei"/>
                <a:cs typeface="Microsoft JhengHei"/>
                <a:sym typeface="Microsoft JhengHei"/>
              </a:rPr>
              <a:t>1.</a:t>
            </a:r>
            <a:r>
              <a:rPr lang="zh-TW" altLang="en-US" sz="1600" dirty="0">
                <a:solidFill>
                  <a:schemeClr val="dk1"/>
                </a:solidFill>
                <a:latin typeface="Microsoft JhengHei"/>
                <a:ea typeface="Microsoft JhengHei"/>
                <a:cs typeface="Microsoft JhengHei"/>
                <a:sym typeface="Microsoft JhengHei"/>
              </a:rPr>
              <a:t>地板</a:t>
            </a:r>
            <a:endParaRPr lang="en-US" altLang="zh-TW" sz="16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a:solidFill>
                  <a:schemeClr val="dk1"/>
                </a:solidFill>
                <a:latin typeface="Microsoft JhengHei"/>
                <a:ea typeface="Microsoft JhengHei"/>
                <a:cs typeface="Microsoft JhengHei"/>
                <a:sym typeface="Microsoft JhengHei"/>
              </a:rPr>
              <a:t>2.</a:t>
            </a:r>
            <a:r>
              <a:rPr lang="zh-TW" altLang="en-US" sz="1600" dirty="0">
                <a:solidFill>
                  <a:schemeClr val="dk1"/>
                </a:solidFill>
                <a:latin typeface="Microsoft JhengHei"/>
                <a:ea typeface="Microsoft JhengHei"/>
                <a:cs typeface="Microsoft JhengHei"/>
                <a:sym typeface="Microsoft JhengHei"/>
              </a:rPr>
              <a:t>自己旋轉的</a:t>
            </a:r>
            <a:r>
              <a:rPr lang="en-US" altLang="zh-TW" sz="1600" dirty="0">
                <a:solidFill>
                  <a:schemeClr val="dk1"/>
                </a:solidFill>
                <a:latin typeface="Microsoft JhengHei"/>
                <a:ea typeface="Microsoft JhengHei"/>
                <a:cs typeface="Microsoft JhengHei"/>
                <a:sym typeface="Microsoft JhengHei"/>
              </a:rPr>
              <a:t>3D</a:t>
            </a:r>
            <a:r>
              <a:rPr lang="zh-TW" altLang="en-US" sz="1600" dirty="0">
                <a:solidFill>
                  <a:schemeClr val="dk1"/>
                </a:solidFill>
                <a:latin typeface="Microsoft JhengHei"/>
                <a:ea typeface="Microsoft JhengHei"/>
                <a:cs typeface="Microsoft JhengHei"/>
                <a:sym typeface="Microsoft JhengHei"/>
              </a:rPr>
              <a:t>幾何圖形</a:t>
            </a:r>
            <a:endParaRPr lang="en-US" altLang="zh-TW" sz="16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a:solidFill>
                  <a:schemeClr val="dk1"/>
                </a:solidFill>
                <a:latin typeface="Microsoft JhengHei"/>
                <a:ea typeface="Microsoft JhengHei"/>
                <a:cs typeface="Microsoft JhengHei"/>
                <a:sym typeface="Microsoft JhengHei"/>
              </a:rPr>
              <a:t>3.</a:t>
            </a:r>
            <a:r>
              <a:rPr lang="zh-TW" altLang="en-US" sz="1600" dirty="0">
                <a:solidFill>
                  <a:schemeClr val="dk1"/>
                </a:solidFill>
                <a:latin typeface="Microsoft JhengHei"/>
                <a:ea typeface="Microsoft JhengHei"/>
                <a:cs typeface="Microsoft JhengHei"/>
                <a:sym typeface="Microsoft JhengHei"/>
              </a:rPr>
              <a:t>可以用滑鼠轉動的球體</a:t>
            </a:r>
          </a:p>
          <a:p>
            <a:pPr lvl="0">
              <a:buSzPts val="1800"/>
            </a:pPr>
            <a:r>
              <a:rPr lang="en-US" altLang="zh-TW" sz="1600" dirty="0">
                <a:solidFill>
                  <a:schemeClr val="dk1"/>
                </a:solidFill>
                <a:latin typeface="Microsoft JhengHei"/>
                <a:ea typeface="Microsoft JhengHei"/>
                <a:cs typeface="Microsoft JhengHei"/>
                <a:sym typeface="Microsoft JhengHei"/>
              </a:rPr>
              <a:t>4.</a:t>
            </a:r>
            <a:r>
              <a:rPr lang="zh-TW" altLang="en-US" sz="1600" dirty="0">
                <a:solidFill>
                  <a:schemeClr val="dk1"/>
                </a:solidFill>
                <a:latin typeface="Microsoft JhengHei"/>
                <a:ea typeface="Microsoft JhengHei"/>
                <a:cs typeface="Microsoft JhengHei"/>
                <a:sym typeface="Microsoft JhengHei"/>
              </a:rPr>
              <a:t> 一隻沿著特定路不斷移動的有腿動物</a:t>
            </a:r>
          </a:p>
          <a:p>
            <a:pPr lvl="0">
              <a:buSzPts val="1800"/>
            </a:pPr>
            <a:r>
              <a:rPr lang="zh-TW" altLang="en-US" sz="1600" dirty="0">
                <a:solidFill>
                  <a:schemeClr val="dk1"/>
                </a:solidFill>
                <a:latin typeface="Microsoft JhengHei"/>
                <a:ea typeface="Microsoft JhengHei"/>
                <a:cs typeface="Microsoft JhengHei"/>
                <a:sym typeface="Microsoft JhengHei"/>
              </a:rPr>
              <a:t>需善用</a:t>
            </a:r>
            <a:r>
              <a:rPr lang="en-US" altLang="zh-TW" sz="1600" dirty="0" err="1">
                <a:solidFill>
                  <a:schemeClr val="dk1"/>
                </a:solidFill>
                <a:latin typeface="Microsoft JhengHei"/>
                <a:ea typeface="Microsoft JhengHei"/>
                <a:cs typeface="Microsoft JhengHei"/>
                <a:sym typeface="Microsoft JhengHei"/>
              </a:rPr>
              <a:t>PushMatrix</a:t>
            </a:r>
            <a:r>
              <a:rPr lang="zh-TW" altLang="en-US" sz="1600" dirty="0">
                <a:solidFill>
                  <a:schemeClr val="dk1"/>
                </a:solidFill>
                <a:latin typeface="Microsoft JhengHei"/>
                <a:ea typeface="Microsoft JhengHei"/>
                <a:cs typeface="Microsoft JhengHei"/>
                <a:sym typeface="Microsoft JhengHei"/>
              </a:rPr>
              <a:t>和</a:t>
            </a:r>
            <a:r>
              <a:rPr lang="en-US" altLang="zh-TW" sz="1600" dirty="0" err="1">
                <a:solidFill>
                  <a:schemeClr val="dk1"/>
                </a:solidFill>
                <a:latin typeface="Microsoft JhengHei"/>
                <a:ea typeface="Microsoft JhengHei"/>
                <a:cs typeface="Microsoft JhengHei"/>
                <a:sym typeface="Microsoft JhengHei"/>
              </a:rPr>
              <a:t>PopMatrix</a:t>
            </a:r>
            <a:endParaRPr lang="en-US" altLang="zh-TW" sz="1600" dirty="0">
              <a:solidFill>
                <a:schemeClr val="dk1"/>
              </a:solidFill>
              <a:latin typeface="Microsoft JhengHei"/>
              <a:ea typeface="Microsoft JhengHei"/>
              <a:cs typeface="Microsoft JhengHei"/>
              <a:sym typeface="Microsoft JhengHei"/>
            </a:endParaRPr>
          </a:p>
          <a:p>
            <a:pPr lvl="0">
              <a:buSzPts val="1800"/>
            </a:pPr>
            <a:r>
              <a:rPr lang="zh-TW" altLang="en-US" sz="1600" dirty="0">
                <a:solidFill>
                  <a:schemeClr val="dk1"/>
                </a:solidFill>
                <a:latin typeface="Microsoft JhengHei"/>
                <a:ea typeface="Microsoft JhengHei"/>
                <a:cs typeface="Microsoft JhengHei"/>
                <a:sym typeface="Microsoft JhengHei"/>
              </a:rPr>
              <a:t>動物需要有可以運動的關節、五官、尾巴</a:t>
            </a:r>
          </a:p>
          <a:p>
            <a:pPr lvl="0">
              <a:buSzPts val="1800"/>
            </a:pPr>
            <a:r>
              <a:rPr lang="zh-TW" altLang="en-US" sz="1600" dirty="0">
                <a:solidFill>
                  <a:schemeClr val="dk1"/>
                </a:solidFill>
                <a:latin typeface="Microsoft JhengHei"/>
                <a:ea typeface="Microsoft JhengHei"/>
                <a:cs typeface="Microsoft JhengHei"/>
                <a:sym typeface="Microsoft JhengHei"/>
              </a:rPr>
              <a:t>不能使用</a:t>
            </a:r>
            <a:r>
              <a:rPr lang="en-US" altLang="zh-TW" sz="1600" dirty="0">
                <a:solidFill>
                  <a:schemeClr val="dk1"/>
                </a:solidFill>
                <a:latin typeface="Microsoft JhengHei"/>
                <a:ea typeface="Microsoft JhengHei"/>
                <a:cs typeface="Microsoft JhengHei"/>
                <a:sym typeface="Microsoft JhengHei"/>
              </a:rPr>
              <a:t>Texture</a:t>
            </a:r>
            <a:r>
              <a:rPr lang="zh-TW" altLang="en-US" sz="1600" dirty="0">
                <a:solidFill>
                  <a:schemeClr val="dk1"/>
                </a:solidFill>
                <a:latin typeface="Microsoft JhengHei"/>
                <a:ea typeface="Microsoft JhengHei"/>
                <a:cs typeface="Microsoft JhengHei"/>
                <a:sym typeface="Microsoft JhengHei"/>
              </a:rPr>
              <a:t>。走路時腿要動，不能只是飄移，且動物要持續擺頭。</a:t>
            </a:r>
            <a:endParaRPr lang="en-US" altLang="zh-TW" sz="1600" dirty="0">
              <a:solidFill>
                <a:schemeClr val="dk1"/>
              </a:solidFill>
              <a:latin typeface="Microsoft JhengHei"/>
              <a:ea typeface="Microsoft JhengHei"/>
              <a:cs typeface="Microsoft JhengHei"/>
              <a:sym typeface="Microsoft JhengHei"/>
            </a:endParaRPr>
          </a:p>
          <a:p>
            <a:pPr lvl="0">
              <a:buSzPts val="1800"/>
            </a:pPr>
            <a:r>
              <a:rPr lang="en-US" altLang="zh-TW" sz="1600" dirty="0">
                <a:solidFill>
                  <a:schemeClr val="dk1"/>
                </a:solidFill>
                <a:latin typeface="Microsoft JhengHei"/>
                <a:ea typeface="Microsoft JhengHei"/>
                <a:cs typeface="Microsoft JhengHei"/>
                <a:sym typeface="Microsoft JhengHei"/>
              </a:rPr>
              <a:t>5.</a:t>
            </a:r>
            <a:r>
              <a:rPr lang="zh-TW" altLang="en-US" sz="1600" dirty="0">
                <a:solidFill>
                  <a:schemeClr val="dk1"/>
                </a:solidFill>
                <a:latin typeface="Microsoft JhengHei"/>
                <a:ea typeface="Microsoft JhengHei"/>
                <a:cs typeface="Microsoft JhengHei"/>
                <a:sym typeface="Microsoft JhengHei"/>
              </a:rPr>
              <a:t>設定攝影機，並可以用鍵盤操控觀看場景</a:t>
            </a:r>
          </a:p>
          <a:p>
            <a:pPr marL="0" marR="0" lvl="0" indent="0" algn="l" rtl="0">
              <a:lnSpc>
                <a:spcPct val="100000"/>
              </a:lnSpc>
              <a:spcBef>
                <a:spcPts val="0"/>
              </a:spcBef>
              <a:spcAft>
                <a:spcPts val="0"/>
              </a:spcAft>
              <a:buClr>
                <a:srgbClr val="000000"/>
              </a:buClr>
              <a:buSzPts val="1800"/>
              <a:buFont typeface="Arial"/>
              <a:buNone/>
            </a:pP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i="0" u="none" strike="noStrike" cap="none" dirty="0">
                <a:solidFill>
                  <a:srgbClr val="0070C0"/>
                </a:solidFill>
                <a:latin typeface="Microsoft JhengHei"/>
                <a:ea typeface="Microsoft JhengHei"/>
                <a:cs typeface="Microsoft JhengHei"/>
                <a:sym typeface="Microsoft JhengHei"/>
              </a:rPr>
              <a:t>一</a:t>
            </a: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i="0" u="none" strike="noStrike" cap="none" dirty="0">
                <a:solidFill>
                  <a:srgbClr val="0070C0"/>
                </a:solidFill>
                <a:latin typeface="Microsoft JhengHei"/>
                <a:ea typeface="Microsoft JhengHei"/>
                <a:cs typeface="Microsoft JhengHei"/>
                <a:sym typeface="Microsoft JhengHei"/>
              </a:rPr>
              <a:t>為什麼需要用到齊次坐標系？</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 name="矩形 1"/>
          <p:cNvSpPr/>
          <p:nvPr/>
        </p:nvSpPr>
        <p:spPr>
          <a:xfrm>
            <a:off x="3311295" y="1640517"/>
            <a:ext cx="4656177" cy="1169551"/>
          </a:xfrm>
          <a:prstGeom prst="rect">
            <a:avLst/>
          </a:prstGeom>
        </p:spPr>
        <p:txBody>
          <a:bodyPr wrap="square">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歐氏空間（或者笛卡爾空間）描述</a:t>
            </a:r>
            <a:r>
              <a:rPr lang="en-US" altLang="zh-TW" dirty="0">
                <a:latin typeface="微軟正黑體" panose="020B0604030504040204" pitchFamily="34" charset="-120"/>
                <a:ea typeface="微軟正黑體" panose="020B0604030504040204" pitchFamily="34" charset="-120"/>
              </a:rPr>
              <a:t>2D/3D</a:t>
            </a:r>
            <a:r>
              <a:rPr lang="zh-TW" altLang="en-US" dirty="0">
                <a:latin typeface="微軟正黑體" panose="020B0604030504040204" pitchFamily="34" charset="-120"/>
                <a:ea typeface="微軟正黑體" panose="020B0604030504040204" pitchFamily="34" charset="-120"/>
              </a:rPr>
              <a:t>幾何非常適合，但是這種方法卻不適合處理透視空間的問題（實際上，歐氏幾何是透視幾何的一個子集合），</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維笛卡爾座標可以表示為（</a:t>
            </a:r>
            <a:r>
              <a:rPr lang="en-US" altLang="zh-TW" dirty="0" err="1">
                <a:latin typeface="微軟正黑體" panose="020B0604030504040204" pitchFamily="34" charset="-120"/>
                <a:ea typeface="微軟正黑體" panose="020B0604030504040204" pitchFamily="34" charset="-120"/>
              </a:rPr>
              <a:t>x,y</a:t>
            </a:r>
            <a:r>
              <a:rPr lang="zh-TW" altLang="en-US" dirty="0">
                <a:latin typeface="微軟正黑體" panose="020B0604030504040204" pitchFamily="34" charset="-120"/>
                <a:ea typeface="微軟正黑體" panose="020B0604030504040204" pitchFamily="34" charset="-120"/>
              </a:rPr>
              <a:t>）。</a:t>
            </a:r>
            <a:br>
              <a:rPr lang="zh-TW" altLang="en-US"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grpSp>
        <p:nvGrpSpPr>
          <p:cNvPr id="15" name="群組 14"/>
          <p:cNvGrpSpPr/>
          <p:nvPr/>
        </p:nvGrpSpPr>
        <p:grpSpPr>
          <a:xfrm>
            <a:off x="395536" y="1629584"/>
            <a:ext cx="2908496" cy="2546318"/>
            <a:chOff x="1086757" y="1487249"/>
            <a:chExt cx="5926137" cy="5188188"/>
          </a:xfrm>
        </p:grpSpPr>
        <p:grpSp>
          <p:nvGrpSpPr>
            <p:cNvPr id="16" name="群組 15"/>
            <p:cNvGrpSpPr/>
            <p:nvPr/>
          </p:nvGrpSpPr>
          <p:grpSpPr>
            <a:xfrm>
              <a:off x="1086757" y="1487249"/>
              <a:ext cx="5926137" cy="5188188"/>
              <a:chOff x="3060700" y="1487249"/>
              <a:chExt cx="5926137" cy="5188188"/>
            </a:xfrm>
          </p:grpSpPr>
          <p:grpSp>
            <p:nvGrpSpPr>
              <p:cNvPr id="18" name="群組 17"/>
              <p:cNvGrpSpPr/>
              <p:nvPr/>
            </p:nvGrpSpPr>
            <p:grpSpPr>
              <a:xfrm>
                <a:off x="3060700" y="1487249"/>
                <a:ext cx="5926137" cy="5188188"/>
                <a:chOff x="3179763" y="1687513"/>
                <a:chExt cx="4589462" cy="4017962"/>
              </a:xfrm>
            </p:grpSpPr>
            <p:pic>
              <p:nvPicPr>
                <p:cNvPr id="21" name="Picture 4"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矩形 21"/>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4"/>
                      <a:stretch>
                        <a:fillRect/>
                      </a:stretch>
                    </a:blipFill>
                  </p:spPr>
                  <p:txBody>
                    <a:bodyPr/>
                    <a:lstStyle/>
                    <a:p>
                      <a:r>
                        <a:rPr lang="zh-TW" altLang="en-US">
                          <a:noFill/>
                        </a:rPr>
                        <a:t> </a:t>
                      </a:r>
                    </a:p>
                  </p:txBody>
                </p:sp>
              </mc:Fallback>
            </mc:AlternateContent>
            <p:sp>
              <p:nvSpPr>
                <p:cNvPr id="23" name="橢圓 22"/>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20" name="橢圓 1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 name="直線單箭頭接點 16"/>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311295" y="2810068"/>
            <a:ext cx="4656177" cy="738664"/>
          </a:xfrm>
          <a:prstGeom prst="rect">
            <a:avLst/>
          </a:prstGeom>
        </p:spPr>
        <p:txBody>
          <a:bodyPr wrap="square">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齊次座標在電腦圖形內無處不在，因為該座標允許平移、旋轉、縮放及透視投影等可表示為矩陣與向量相乘的一般向量運算</a:t>
            </a:r>
          </a:p>
        </p:txBody>
      </p:sp>
    </p:spTree>
    <p:extLst>
      <p:ext uri="{BB962C8B-B14F-4D97-AF65-F5344CB8AC3E}">
        <p14:creationId xmlns:p14="http://schemas.microsoft.com/office/powerpoint/2010/main" val="3731184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i="0" u="none" strike="noStrike" cap="none" dirty="0">
                <a:solidFill>
                  <a:srgbClr val="0070C0"/>
                </a:solidFill>
                <a:latin typeface="Microsoft JhengHei"/>
                <a:ea typeface="Microsoft JhengHei"/>
                <a:cs typeface="Microsoft JhengHei"/>
                <a:sym typeface="Microsoft JhengHei"/>
              </a:rPr>
              <a:t>二</a:t>
            </a: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a:solidFill>
                  <a:srgbClr val="0070C0"/>
                </a:solidFill>
                <a:latin typeface="Microsoft JhengHei"/>
                <a:ea typeface="Microsoft JhengHei"/>
                <a:cs typeface="Microsoft JhengHei"/>
                <a:sym typeface="Microsoft JhengHei"/>
              </a:rPr>
              <a:t>齊次？</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51" name="文字方塊 50"/>
          <p:cNvSpPr txBox="1"/>
          <p:nvPr/>
        </p:nvSpPr>
        <p:spPr>
          <a:xfrm>
            <a:off x="5920090" y="626409"/>
            <a:ext cx="1800493" cy="307777"/>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齊次：有倍數的性質</a:t>
            </a:r>
          </a:p>
        </p:txBody>
      </p:sp>
      <mc:AlternateContent xmlns:mc="http://schemas.openxmlformats.org/markup-compatibility/2006" xmlns:a14="http://schemas.microsoft.com/office/drawing/2010/main">
        <mc:Choice Requires="a14">
          <p:sp>
            <p:nvSpPr>
              <p:cNvPr id="52" name="文字方塊 51"/>
              <p:cNvSpPr txBox="1"/>
              <p:nvPr/>
            </p:nvSpPr>
            <p:spPr>
              <a:xfrm>
                <a:off x="5962762" y="1026341"/>
                <a:ext cx="139698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a:rPr>
                        <m:t>𝑓</m:t>
                      </m:r>
                      <m:d>
                        <m:dPr>
                          <m:ctrlPr>
                            <a:rPr lang="en-US" altLang="zh-TW" b="0" i="1" smtClean="0">
                              <a:latin typeface="Cambria Math" panose="02040503050406030204" pitchFamily="18" charset="0"/>
                            </a:rPr>
                          </m:ctrlPr>
                        </m:dPr>
                        <m:e>
                          <m:r>
                            <a:rPr lang="zh-TW" altLang="en-US" b="0" i="1" smtClean="0">
                              <a:latin typeface="Cambria Math"/>
                            </a:rPr>
                            <m:t>𝛼</m:t>
                          </m:r>
                          <m:r>
                            <a:rPr lang="en-US" altLang="zh-TW" b="0" i="1" smtClean="0">
                              <a:latin typeface="Cambria Math"/>
                            </a:rPr>
                            <m:t>𝑣</m:t>
                          </m:r>
                        </m:e>
                      </m:d>
                      <m:r>
                        <a:rPr lang="en-US" altLang="zh-TW" b="0" i="1" smtClean="0">
                          <a:latin typeface="Cambria Math"/>
                        </a:rPr>
                        <m:t>=</m:t>
                      </m:r>
                      <m:r>
                        <a:rPr lang="zh-TW" altLang="en-US" i="1">
                          <a:latin typeface="Cambria Math"/>
                        </a:rPr>
                        <m:t>𝛼</m:t>
                      </m:r>
                      <m:r>
                        <a:rPr lang="en-US" altLang="zh-TW" i="1">
                          <a:latin typeface="Cambria Math"/>
                        </a:rPr>
                        <m:t>𝑓</m:t>
                      </m:r>
                      <m:d>
                        <m:dPr>
                          <m:ctrlPr>
                            <a:rPr lang="en-US" altLang="zh-TW" i="1">
                              <a:latin typeface="Cambria Math" panose="02040503050406030204" pitchFamily="18" charset="0"/>
                            </a:rPr>
                          </m:ctrlPr>
                        </m:dPr>
                        <m:e>
                          <m:r>
                            <a:rPr lang="en-US" altLang="zh-TW" i="1">
                              <a:latin typeface="Cambria Math"/>
                            </a:rPr>
                            <m:t>𝑣</m:t>
                          </m:r>
                        </m:e>
                      </m:d>
                    </m:oMath>
                  </m:oMathPara>
                </a14:m>
                <a:endParaRPr lang="zh-TW" altLang="en-US"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5962762" y="1026341"/>
                <a:ext cx="1396985" cy="307777"/>
              </a:xfrm>
              <a:prstGeom prst="rect">
                <a:avLst/>
              </a:prstGeom>
              <a:blipFill>
                <a:blip r:embed="rId4"/>
                <a:stretch>
                  <a:fillRect b="-7843"/>
                </a:stretch>
              </a:blipFill>
            </p:spPr>
            <p:txBody>
              <a:bodyPr/>
              <a:lstStyle/>
              <a:p>
                <a:r>
                  <a:rPr lang="zh-TW" altLang="en-US">
                    <a:noFill/>
                  </a:rPr>
                  <a:t> </a:t>
                </a:r>
              </a:p>
            </p:txBody>
          </p:sp>
        </mc:Fallback>
      </mc:AlternateContent>
      <p:pic>
        <p:nvPicPr>
          <p:cNvPr id="53" name="Picture 2" descr="D:\Downloads\竈門禰豆子_動畫資訊框.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153" y="1925969"/>
            <a:ext cx="521819" cy="7449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4" name="矩形 53"/>
              <p:cNvSpPr/>
              <p:nvPr/>
            </p:nvSpPr>
            <p:spPr>
              <a:xfrm>
                <a:off x="5798237" y="2727427"/>
                <a:ext cx="58964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rPr>
                        <m:t>𝑓</m:t>
                      </m:r>
                      <m:d>
                        <m:dPr>
                          <m:ctrlPr>
                            <a:rPr lang="en-US" altLang="zh-TW" i="1">
                              <a:latin typeface="Cambria Math" panose="02040503050406030204" pitchFamily="18" charset="0"/>
                            </a:rPr>
                          </m:ctrlPr>
                        </m:dPr>
                        <m:e>
                          <m:r>
                            <a:rPr lang="en-US" altLang="zh-TW" i="1">
                              <a:latin typeface="Cambria Math"/>
                            </a:rPr>
                            <m:t>𝑣</m:t>
                          </m:r>
                        </m:e>
                      </m:d>
                    </m:oMath>
                  </m:oMathPara>
                </a14:m>
                <a:endParaRPr lang="zh-TW"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5798237" y="2727427"/>
                <a:ext cx="589649" cy="307777"/>
              </a:xfrm>
              <a:prstGeom prst="rect">
                <a:avLst/>
              </a:prstGeom>
              <a:blipFill>
                <a:blip r:embed="rId6"/>
                <a:stretch>
                  <a:fillRect b="-7843"/>
                </a:stretch>
              </a:blipFill>
            </p:spPr>
            <p:txBody>
              <a:bodyPr/>
              <a:lstStyle/>
              <a:p>
                <a:r>
                  <a:rPr lang="zh-TW" altLang="en-US">
                    <a:noFill/>
                  </a:rPr>
                  <a:t> </a:t>
                </a:r>
              </a:p>
            </p:txBody>
          </p:sp>
        </mc:Fallback>
      </mc:AlternateContent>
      <p:pic>
        <p:nvPicPr>
          <p:cNvPr id="55" name="Picture 2" descr="D:\Downloads\竈門禰豆子_動畫資訊框.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281" y="1351595"/>
            <a:ext cx="924155" cy="13193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矩形 55"/>
              <p:cNvSpPr/>
              <p:nvPr/>
            </p:nvSpPr>
            <p:spPr>
              <a:xfrm>
                <a:off x="7023533" y="2727427"/>
                <a:ext cx="69705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a:rPr>
                        <m:t>𝛼</m:t>
                      </m:r>
                      <m:r>
                        <a:rPr lang="en-US" altLang="zh-TW" i="1" smtClean="0">
                          <a:latin typeface="Cambria Math"/>
                        </a:rPr>
                        <m:t>𝑓</m:t>
                      </m:r>
                      <m:d>
                        <m:dPr>
                          <m:ctrlPr>
                            <a:rPr lang="en-US" altLang="zh-TW" i="1">
                              <a:latin typeface="Cambria Math" panose="02040503050406030204" pitchFamily="18" charset="0"/>
                            </a:rPr>
                          </m:ctrlPr>
                        </m:dPr>
                        <m:e>
                          <m:r>
                            <a:rPr lang="en-US" altLang="zh-TW" i="1">
                              <a:latin typeface="Cambria Math"/>
                            </a:rPr>
                            <m:t>𝑣</m:t>
                          </m:r>
                        </m:e>
                      </m:d>
                    </m:oMath>
                  </m:oMathPara>
                </a14:m>
                <a:endParaRPr lang="zh-TW"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7023533" y="2727427"/>
                <a:ext cx="697050" cy="307777"/>
              </a:xfrm>
              <a:prstGeom prst="rect">
                <a:avLst/>
              </a:prstGeom>
              <a:blipFill>
                <a:blip r:embed="rId7"/>
                <a:stretch>
                  <a:fillRect b="-7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52751" y="1635970"/>
                <a:ext cx="4656177"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對於一個函數</a:t>
                </a:r>
                <a14:m>
                  <m:oMath xmlns:m="http://schemas.openxmlformats.org/officeDocument/2006/math">
                    <m:r>
                      <a:rPr lang="en-US" altLang="zh-TW" i="1">
                        <a:latin typeface="Cambria Math"/>
                      </a:rPr>
                      <m:t>𝑓</m:t>
                    </m:r>
                    <m:d>
                      <m:dPr>
                        <m:ctrlPr>
                          <a:rPr lang="en-US" altLang="zh-TW" i="1">
                            <a:latin typeface="Cambria Math" panose="02040503050406030204" pitchFamily="18" charset="0"/>
                          </a:rPr>
                        </m:ctrlPr>
                      </m:dPr>
                      <m:e>
                        <m:r>
                          <a:rPr lang="en-US" altLang="zh-TW" i="1">
                            <a:latin typeface="Cambria Math"/>
                          </a:rPr>
                          <m:t>𝑣</m:t>
                        </m:r>
                      </m:e>
                    </m:d>
                  </m:oMath>
                </a14:m>
                <a:r>
                  <a:rPr lang="zh-TW" altLang="en-US" dirty="0">
                    <a:latin typeface="微軟正黑體" panose="020B0604030504040204" pitchFamily="34" charset="-120"/>
                    <a:ea typeface="微軟正黑體" panose="020B0604030504040204" pitchFamily="34" charset="-120"/>
                  </a:rPr>
                  <a:t>，若有</a:t>
                </a:r>
                <a14:m>
                  <m:oMath xmlns:m="http://schemas.openxmlformats.org/officeDocument/2006/math">
                    <m:r>
                      <a:rPr lang="en-US" altLang="zh-TW" i="1">
                        <a:latin typeface="Cambria Math"/>
                      </a:rPr>
                      <m:t>𝑓</m:t>
                    </m:r>
                    <m:d>
                      <m:dPr>
                        <m:ctrlPr>
                          <a:rPr lang="en-US" altLang="zh-TW" i="1">
                            <a:latin typeface="Cambria Math" panose="02040503050406030204" pitchFamily="18" charset="0"/>
                          </a:rPr>
                        </m:ctrlPr>
                      </m:dPr>
                      <m:e>
                        <m:r>
                          <a:rPr lang="zh-TW" altLang="en-US" i="1">
                            <a:latin typeface="Cambria Math"/>
                          </a:rPr>
                          <m:t>𝛼</m:t>
                        </m:r>
                        <m:r>
                          <a:rPr lang="en-US" altLang="zh-TW" i="1">
                            <a:latin typeface="Cambria Math"/>
                          </a:rPr>
                          <m:t>𝑣</m:t>
                        </m:r>
                      </m:e>
                    </m:d>
                    <m:r>
                      <a:rPr lang="en-US" altLang="zh-TW" i="1">
                        <a:latin typeface="Cambria Math"/>
                      </a:rPr>
                      <m:t>=</m:t>
                    </m:r>
                    <m:r>
                      <a:rPr lang="zh-TW" altLang="en-US" i="1">
                        <a:latin typeface="Cambria Math"/>
                      </a:rPr>
                      <m:t>𝛼</m:t>
                    </m:r>
                    <m:r>
                      <a:rPr lang="en-US" altLang="zh-TW" i="1">
                        <a:latin typeface="Cambria Math"/>
                      </a:rPr>
                      <m:t>𝑓</m:t>
                    </m:r>
                    <m:d>
                      <m:dPr>
                        <m:ctrlPr>
                          <a:rPr lang="en-US" altLang="zh-TW" i="1">
                            <a:latin typeface="Cambria Math" panose="02040503050406030204" pitchFamily="18" charset="0"/>
                          </a:rPr>
                        </m:ctrlPr>
                      </m:dPr>
                      <m:e>
                        <m:r>
                          <a:rPr lang="en-US" altLang="zh-TW" i="1">
                            <a:latin typeface="Cambria Math"/>
                          </a:rPr>
                          <m:t>𝑣</m:t>
                        </m:r>
                      </m:e>
                    </m:d>
                  </m:oMath>
                </a14:m>
                <a:r>
                  <a:rPr lang="zh-TW" altLang="en-US" dirty="0">
                    <a:latin typeface="微軟正黑體" panose="020B0604030504040204" pitchFamily="34" charset="-120"/>
                    <a:ea typeface="微軟正黑體" panose="020B0604030504040204" pitchFamily="34" charset="-120"/>
                  </a:rPr>
                  <a:t>，則</a:t>
                </a:r>
                <a14:m>
                  <m:oMath xmlns:m="http://schemas.openxmlformats.org/officeDocument/2006/math">
                    <m:r>
                      <a:rPr lang="zh-TW" altLang="en-US" i="1">
                        <a:latin typeface="Cambria Math"/>
                      </a:rPr>
                      <m:t>𝛼</m:t>
                    </m:r>
                  </m:oMath>
                </a14:m>
                <a:r>
                  <a:rPr lang="zh-TW" altLang="en-US" dirty="0">
                    <a:latin typeface="微軟正黑體" panose="020B0604030504040204" pitchFamily="34" charset="-120"/>
                    <a:ea typeface="微軟正黑體" panose="020B0604030504040204" pitchFamily="34" charset="-120"/>
                  </a:rPr>
                  <a:t>稱為新函數的齊次項。由於該項不會影響函數之次方因此稱為齊次。</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對於幾何圖形而言，齊次項可以作為一個縮放因子 </a:t>
                </a:r>
                <a:r>
                  <a:rPr lang="en-US" altLang="zh-TW" dirty="0">
                    <a:latin typeface="微軟正黑體" panose="020B0604030504040204" pitchFamily="34" charset="-120"/>
                    <a:ea typeface="微軟正黑體" panose="020B0604030504040204" pitchFamily="34" charset="-120"/>
                  </a:rPr>
                  <a:t>(Scale factor)</a:t>
                </a:r>
              </a:p>
            </p:txBody>
          </p:sp>
        </mc:Choice>
        <mc:Fallback xmlns="">
          <p:sp>
            <p:nvSpPr>
              <p:cNvPr id="57" name="矩形 56"/>
              <p:cNvSpPr>
                <a:spLocks noRot="1" noChangeAspect="1" noMove="1" noResize="1" noEditPoints="1" noAdjustHandles="1" noChangeArrowheads="1" noChangeShapeType="1" noTextEdit="1"/>
              </p:cNvSpPr>
              <p:nvPr/>
            </p:nvSpPr>
            <p:spPr>
              <a:xfrm>
                <a:off x="152751" y="1635970"/>
                <a:ext cx="4656177" cy="1169551"/>
              </a:xfrm>
              <a:prstGeom prst="rect">
                <a:avLst/>
              </a:prstGeom>
              <a:blipFill>
                <a:blip r:embed="rId8"/>
                <a:stretch>
                  <a:fillRect l="-131" t="-1042" b="-4167"/>
                </a:stretch>
              </a:blipFill>
            </p:spPr>
            <p:txBody>
              <a:bodyPr/>
              <a:lstStyle/>
              <a:p>
                <a:r>
                  <a:rPr lang="zh-TW" altLang="en-US">
                    <a:noFill/>
                  </a:rPr>
                  <a:t> </a:t>
                </a:r>
              </a:p>
            </p:txBody>
          </p:sp>
        </mc:Fallback>
      </mc:AlternateContent>
      <p:sp>
        <p:nvSpPr>
          <p:cNvPr id="58" name="Google Shape;1235;p69"/>
          <p:cNvSpPr/>
          <p:nvPr/>
        </p:nvSpPr>
        <p:spPr>
          <a:xfrm>
            <a:off x="971598" y="2867884"/>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三</a:t>
            </a: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a:solidFill>
                  <a:srgbClr val="0070C0"/>
                </a:solidFill>
                <a:latin typeface="Microsoft JhengHei"/>
                <a:ea typeface="Microsoft JhengHei"/>
                <a:cs typeface="Microsoft JhengHei"/>
                <a:sym typeface="Microsoft JhengHei"/>
              </a:rPr>
              <a:t>齊次坐標？</a:t>
            </a:r>
            <a:endParaRPr sz="1800" b="1" i="0" u="none" strike="noStrike" cap="none"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xmlns:a14="http://schemas.microsoft.com/office/drawing/2010/main">
        <mc:Choice Requires="a14">
          <p:sp>
            <p:nvSpPr>
              <p:cNvPr id="59" name="矩形 58"/>
              <p:cNvSpPr/>
              <p:nvPr/>
            </p:nvSpPr>
            <p:spPr>
              <a:xfrm>
                <a:off x="197768" y="3362295"/>
                <a:ext cx="4950296"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對於一個座標值</a:t>
                </a:r>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的</a:t>
                </a:r>
                <a14:m>
                  <m:oMath xmlns:m="http://schemas.openxmlformats.org/officeDocument/2006/math">
                    <m:r>
                      <a:rPr lang="zh-TW" altLang="en-US" i="1">
                        <a:latin typeface="Cambria Math"/>
                      </a:rPr>
                      <m:t>𝛼</m:t>
                    </m:r>
                  </m:oMath>
                </a14:m>
                <a:r>
                  <a:rPr lang="zh-TW" altLang="en-US" dirty="0">
                    <a:latin typeface="微軟正黑體" panose="020B0604030504040204" pitchFamily="34" charset="-120"/>
                    <a:ea typeface="微軟正黑體" panose="020B0604030504040204" pitchFamily="34" charset="-120"/>
                  </a:rPr>
                  <a:t>倍縮放，為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smtClean="0">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smtClean="0">
                        <a:latin typeface="Cambria Math" panose="02040503050406030204" pitchFamily="18" charset="0"/>
                      </a:rPr>
                      <m:t> </m:t>
                    </m:r>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可以寫為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這可以視為</a:t>
                </a:r>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被投影到一個更遠的平面上</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也就是說</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是經由原像</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到</a:t>
                </a:r>
                <a14:m>
                  <m:oMath xmlns:m="http://schemas.openxmlformats.org/officeDocument/2006/math">
                    <m:r>
                      <a:rPr lang="zh-TW" altLang="en-US" i="1">
                        <a:latin typeface="Cambria Math"/>
                      </a:rPr>
                      <m:t>𝛼</m:t>
                    </m:r>
                  </m:oMath>
                </a14:m>
                <a:r>
                  <a:rPr lang="zh-TW" altLang="en-US" dirty="0">
                    <a:latin typeface="微軟正黑體" panose="020B0604030504040204" pitchFamily="34" charset="-120"/>
                    <a:ea typeface="微軟正黑體" panose="020B0604030504040204" pitchFamily="34" charset="-120"/>
                  </a:rPr>
                  <a:t>倍平面的投影</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我們可以用</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r>
                      <m:rPr>
                        <m:nor/>
                      </m:rPr>
                      <a:rPr lang="en-US" altLang="zh-TW" dirty="0">
                        <a:latin typeface="微軟正黑體" panose="020B0604030504040204" pitchFamily="34" charset="-120"/>
                        <a:ea typeface="微軟正黑體" panose="020B0604030504040204" pitchFamily="34" charset="-120"/>
                      </a:rPr>
                      <m:t>,</m:t>
                    </m:r>
                    <m:r>
                      <m:rPr>
                        <m:nor/>
                      </m:rPr>
                      <a:rPr lang="zh-TW" altLang="en-US" dirty="0">
                        <a:latin typeface="微軟正黑體" panose="020B0604030504040204" pitchFamily="34" charset="-120"/>
                        <a:ea typeface="微軟正黑體" panose="020B0604030504040204" pitchFamily="34" charset="-120"/>
                      </a:rPr>
                      <m:t> </m:t>
                    </m:r>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來表達其原像為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p>
            </p:txBody>
          </p:sp>
        </mc:Choice>
        <mc:Fallback xmlns="">
          <p:sp>
            <p:nvSpPr>
              <p:cNvPr id="59" name="矩形 58"/>
              <p:cNvSpPr>
                <a:spLocks noRot="1" noChangeAspect="1" noMove="1" noResize="1" noEditPoints="1" noAdjustHandles="1" noChangeArrowheads="1" noChangeShapeType="1" noTextEdit="1"/>
              </p:cNvSpPr>
              <p:nvPr/>
            </p:nvSpPr>
            <p:spPr>
              <a:xfrm>
                <a:off x="197768" y="3362295"/>
                <a:ext cx="4950296" cy="1169551"/>
              </a:xfrm>
              <a:prstGeom prst="rect">
                <a:avLst/>
              </a:prstGeom>
              <a:blipFill rotWithShape="1">
                <a:blip r:embed="rId9"/>
                <a:stretch>
                  <a:fillRect l="-123" t="-1047" b="-4188"/>
                </a:stretch>
              </a:blipFill>
            </p:spPr>
            <p:txBody>
              <a:bodyPr/>
              <a:lstStyle/>
              <a:p>
                <a:r>
                  <a:rPr lang="zh-TW" altLang="en-US">
                    <a:noFill/>
                  </a:rPr>
                  <a:t> </a:t>
                </a:r>
              </a:p>
            </p:txBody>
          </p:sp>
        </mc:Fallback>
      </mc:AlternateContent>
      <p:grpSp>
        <p:nvGrpSpPr>
          <p:cNvPr id="60" name="群組 59"/>
          <p:cNvGrpSpPr/>
          <p:nvPr/>
        </p:nvGrpSpPr>
        <p:grpSpPr>
          <a:xfrm>
            <a:off x="5962762" y="3244428"/>
            <a:ext cx="1524000" cy="1865376"/>
            <a:chOff x="5455920" y="1633728"/>
            <a:chExt cx="1524000" cy="1865376"/>
          </a:xfrm>
        </p:grpSpPr>
        <p:cxnSp>
          <p:nvCxnSpPr>
            <p:cNvPr id="61" name="直線接點 60"/>
            <p:cNvCxnSpPr/>
            <p:nvPr/>
          </p:nvCxnSpPr>
          <p:spPr>
            <a:xfrm flipH="1">
              <a:off x="5455920" y="1633728"/>
              <a:ext cx="573024" cy="1495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6028944" y="1633728"/>
              <a:ext cx="481584" cy="1865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6028944" y="1633728"/>
              <a:ext cx="950976" cy="142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H="1">
              <a:off x="5894832" y="1633728"/>
              <a:ext cx="134112"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flipH="1">
              <a:off x="5455920" y="2700528"/>
              <a:ext cx="438912" cy="428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5455920" y="3128796"/>
              <a:ext cx="1054608" cy="37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flipV="1">
              <a:off x="6504432" y="3057668"/>
              <a:ext cx="475488" cy="44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H="1" flipV="1">
              <a:off x="5894832" y="2700528"/>
              <a:ext cx="1085088" cy="3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H="1">
              <a:off x="5742432" y="2188761"/>
              <a:ext cx="219456"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H="1" flipV="1">
              <a:off x="5742432" y="2342650"/>
              <a:ext cx="527304"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5961888" y="2188761"/>
              <a:ext cx="542544"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flipH="1">
              <a:off x="6233160" y="2342649"/>
              <a:ext cx="277368" cy="1538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5" name="橢圓 74"/>
          <p:cNvSpPr/>
          <p:nvPr/>
        </p:nvSpPr>
        <p:spPr>
          <a:xfrm rot="1190895">
            <a:off x="6490066" y="3890604"/>
            <a:ext cx="192024" cy="101358"/>
          </a:xfrm>
          <a:prstGeom prst="ellipse">
            <a:avLst/>
          </a:prstGeom>
          <a:ln>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6" name="橢圓 75"/>
          <p:cNvSpPr/>
          <p:nvPr/>
        </p:nvSpPr>
        <p:spPr>
          <a:xfrm rot="1190895">
            <a:off x="6351123" y="4516929"/>
            <a:ext cx="573803" cy="302876"/>
          </a:xfrm>
          <a:prstGeom prst="ellipse">
            <a:avLst/>
          </a:prstGeom>
          <a:ln>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503288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i="0" u="none" strike="noStrike" cap="none" dirty="0">
                <a:solidFill>
                  <a:srgbClr val="0070C0"/>
                </a:solidFill>
                <a:latin typeface="Microsoft JhengHei"/>
                <a:ea typeface="Microsoft JhengHei"/>
                <a:cs typeface="Microsoft JhengHei"/>
                <a:sym typeface="Microsoft JhengHei"/>
              </a:rPr>
              <a:t>四</a:t>
            </a: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a:solidFill>
                  <a:srgbClr val="0070C0"/>
                </a:solidFill>
                <a:latin typeface="Microsoft JhengHei"/>
                <a:ea typeface="Microsoft JhengHei"/>
                <a:cs typeface="Microsoft JhengHei"/>
                <a:sym typeface="Microsoft JhengHei"/>
              </a:rPr>
              <a:t>齊次坐標系？</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6" name="矩形 25"/>
          <p:cNvSpPr/>
          <p:nvPr/>
        </p:nvSpPr>
        <p:spPr>
          <a:xfrm>
            <a:off x="152751" y="1635970"/>
            <a:ext cx="4656177" cy="2677656"/>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如果一個點在無窮遠處，這個點的座標將會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，在歐氏空間，這變得沒有意義。平行線在透視空間的無窮遠處交於一點，但是在歐氏空間卻不能，數學家發現了一種方式來解決這個問題：齊次座標。</a:t>
            </a:r>
            <a:br>
              <a:rPr lang="zh-TW" altLang="en-US" dirty="0">
                <a:latin typeface="微軟正黑體" panose="020B0604030504040204" pitchFamily="34" charset="-120"/>
                <a:ea typeface="微軟正黑體" panose="020B0604030504040204" pitchFamily="34" charset="-120"/>
              </a:rPr>
            </a:b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簡而言之，齊次座標就是用</a:t>
            </a:r>
            <a:r>
              <a:rPr lang="en-US" altLang="zh-TW" dirty="0">
                <a:latin typeface="微軟正黑體" panose="020B0604030504040204" pitchFamily="34" charset="-120"/>
                <a:ea typeface="微軟正黑體" panose="020B0604030504040204" pitchFamily="34" charset="-120"/>
              </a:rPr>
              <a:t>N+1</a:t>
            </a:r>
            <a:r>
              <a:rPr lang="zh-TW" altLang="en-US" dirty="0">
                <a:latin typeface="微軟正黑體" panose="020B0604030504040204" pitchFamily="34" charset="-120"/>
                <a:ea typeface="微軟正黑體" panose="020B0604030504040204" pitchFamily="34" charset="-120"/>
              </a:rPr>
              <a:t>維來代表</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維座標</a:t>
            </a:r>
            <a:br>
              <a:rPr lang="zh-TW" altLang="en-US" dirty="0">
                <a:latin typeface="微軟正黑體" panose="020B0604030504040204" pitchFamily="34" charset="-120"/>
                <a:ea typeface="微軟正黑體" panose="020B0604030504040204" pitchFamily="34" charset="-120"/>
              </a:rPr>
            </a:b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我們可以在一個</a:t>
            </a:r>
            <a:r>
              <a:rPr lang="en-US" altLang="zh-TW" dirty="0">
                <a:latin typeface="微軟正黑體" panose="020B0604030504040204" pitchFamily="34" charset="-120"/>
                <a:ea typeface="微軟正黑體" panose="020B0604030504040204" pitchFamily="34" charset="-120"/>
              </a:rPr>
              <a:t>2D</a:t>
            </a:r>
            <a:r>
              <a:rPr lang="zh-TW" altLang="en-US" dirty="0">
                <a:latin typeface="微軟正黑體" panose="020B0604030504040204" pitchFamily="34" charset="-120"/>
                <a:ea typeface="微軟正黑體" panose="020B0604030504040204" pitchFamily="34" charset="-120"/>
              </a:rPr>
              <a:t>笛卡爾座標末尾加上一個額外的變數</a:t>
            </a:r>
            <a:r>
              <a:rPr lang="en-US" altLang="zh-TW" dirty="0">
                <a:latin typeface="微軟正黑體" panose="020B0604030504040204" pitchFamily="34" charset="-120"/>
                <a:ea typeface="微軟正黑體" panose="020B0604030504040204" pitchFamily="34" charset="-120"/>
              </a:rPr>
              <a:t>w</a:t>
            </a:r>
            <a:r>
              <a:rPr lang="zh-TW" altLang="en-US" dirty="0">
                <a:latin typeface="微軟正黑體" panose="020B0604030504040204" pitchFamily="34" charset="-120"/>
                <a:ea typeface="微軟正黑體" panose="020B0604030504040204" pitchFamily="34" charset="-120"/>
              </a:rPr>
              <a:t>來形成</a:t>
            </a:r>
            <a:r>
              <a:rPr lang="en-US" altLang="zh-TW" dirty="0">
                <a:latin typeface="微軟正黑體" panose="020B0604030504040204" pitchFamily="34" charset="-120"/>
                <a:ea typeface="微軟正黑體" panose="020B0604030504040204" pitchFamily="34" charset="-120"/>
              </a:rPr>
              <a:t>2D</a:t>
            </a:r>
            <a:r>
              <a:rPr lang="zh-TW" altLang="en-US" dirty="0">
                <a:latin typeface="微軟正黑體" panose="020B0604030504040204" pitchFamily="34" charset="-120"/>
                <a:ea typeface="微軟正黑體" panose="020B0604030504040204" pitchFamily="34" charset="-120"/>
              </a:rPr>
              <a:t>齊次座標，因此，一個點</a:t>
            </a:r>
            <a:r>
              <a:rPr lang="en-US" altLang="zh-TW" dirty="0">
                <a:latin typeface="微軟正黑體" panose="020B0604030504040204" pitchFamily="34" charset="-120"/>
                <a:ea typeface="微軟正黑體" panose="020B0604030504040204" pitchFamily="34" charset="-120"/>
              </a:rPr>
              <a:t>(X,Y)</a:t>
            </a:r>
            <a:r>
              <a:rPr lang="zh-TW" altLang="en-US" dirty="0">
                <a:latin typeface="微軟正黑體" panose="020B0604030504040204" pitchFamily="34" charset="-120"/>
                <a:ea typeface="微軟正黑體" panose="020B0604030504040204" pitchFamily="34" charset="-120"/>
              </a:rPr>
              <a:t>在齊次座標裡面變成了（</a:t>
            </a:r>
            <a:r>
              <a:rPr lang="en-US" altLang="zh-TW" dirty="0" err="1">
                <a:latin typeface="微軟正黑體" panose="020B0604030504040204" pitchFamily="34" charset="-120"/>
                <a:ea typeface="微軟正黑體" panose="020B0604030504040204" pitchFamily="34" charset="-120"/>
              </a:rPr>
              <a:t>x,y,w</a:t>
            </a:r>
            <a:r>
              <a:rPr lang="zh-TW" altLang="en-US" dirty="0">
                <a:latin typeface="微軟正黑體" panose="020B0604030504040204" pitchFamily="34" charset="-120"/>
                <a:ea typeface="微軟正黑體" panose="020B0604030504040204" pitchFamily="34" charset="-120"/>
              </a:rPr>
              <a:t>），並且有</a:t>
            </a:r>
          </a:p>
          <a:p>
            <a:pPr marL="285750" indent="-285750" fontAlgn="base">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X = x/w</a:t>
            </a:r>
          </a:p>
          <a:p>
            <a:pPr marL="285750" indent="-285750" fontAlgn="base">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Y = y/w</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484" y="1635970"/>
            <a:ext cx="3267513" cy="2358736"/>
          </a:xfrm>
          <a:prstGeom prst="rect">
            <a:avLst/>
          </a:prstGeom>
        </p:spPr>
      </p:pic>
    </p:spTree>
    <p:extLst>
      <p:ext uri="{BB962C8B-B14F-4D97-AF65-F5344CB8AC3E}">
        <p14:creationId xmlns:p14="http://schemas.microsoft.com/office/powerpoint/2010/main" val="1538060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i="0" u="none" strike="noStrike" cap="none" dirty="0">
                <a:solidFill>
                  <a:srgbClr val="0070C0"/>
                </a:solidFill>
                <a:latin typeface="Microsoft JhengHei"/>
                <a:ea typeface="Microsoft JhengHei"/>
                <a:cs typeface="Microsoft JhengHei"/>
                <a:sym typeface="Microsoft JhengHei"/>
              </a:rPr>
              <a:t>五</a:t>
            </a:r>
            <a:r>
              <a:rPr lang="en-US" sz="1800" b="1" i="0" u="none" strike="noStrike" cap="none" dirty="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a:solidFill>
                  <a:srgbClr val="0070C0"/>
                </a:solidFill>
                <a:latin typeface="Microsoft JhengHei"/>
                <a:ea typeface="Microsoft JhengHei"/>
                <a:cs typeface="Microsoft JhengHei"/>
                <a:sym typeface="Microsoft JhengHei"/>
              </a:rPr>
              <a:t>齊次坐標空間？</a:t>
            </a:r>
            <a:endParaRPr sz="1800" b="1" i="0" u="none" strike="noStrike" cap="none"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xmlns:a14="http://schemas.microsoft.com/office/drawing/2010/main">
        <mc:Choice Requires="a14">
          <p:sp>
            <p:nvSpPr>
              <p:cNvPr id="4" name="文字方塊 3"/>
              <p:cNvSpPr txBox="1"/>
              <p:nvPr/>
            </p:nvSpPr>
            <p:spPr>
              <a:xfrm>
                <a:off x="971599" y="1752671"/>
                <a:ext cx="18604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800" i="1">
                          <a:latin typeface="Cambria Math"/>
                        </a:rPr>
                        <m:t>𝑎</m:t>
                      </m:r>
                      <m:r>
                        <a:rPr lang="en-US" altLang="zh-TW" sz="1800" b="0" i="1" smtClean="0">
                          <a:latin typeface="Cambria Math"/>
                        </a:rPr>
                        <m:t>𝑥</m:t>
                      </m:r>
                      <m:r>
                        <a:rPr lang="en-US" altLang="zh-TW" sz="1800" b="0" i="1" smtClean="0">
                          <a:latin typeface="Cambria Math"/>
                        </a:rPr>
                        <m:t>+</m:t>
                      </m:r>
                      <m:r>
                        <a:rPr lang="en-US" altLang="zh-TW" sz="1800" b="0" i="1" smtClean="0">
                          <a:latin typeface="Cambria Math"/>
                        </a:rPr>
                        <m:t>𝑏𝑦</m:t>
                      </m:r>
                      <m:r>
                        <a:rPr lang="en-US" altLang="zh-TW" sz="1800" b="0" i="1" smtClean="0">
                          <a:latin typeface="Cambria Math"/>
                        </a:rPr>
                        <m:t>+</m:t>
                      </m:r>
                      <m:r>
                        <a:rPr lang="en-US" altLang="zh-TW" sz="1800" b="0" i="1" smtClean="0">
                          <a:latin typeface="Cambria Math"/>
                        </a:rPr>
                        <m:t>𝑐</m:t>
                      </m:r>
                      <m:r>
                        <a:rPr lang="en-US" altLang="zh-TW" sz="1800" b="0" i="1" smtClean="0">
                          <a:latin typeface="Cambria Math"/>
                        </a:rPr>
                        <m:t>=0</m:t>
                      </m:r>
                    </m:oMath>
                  </m:oMathPara>
                </a14:m>
                <a:endParaRPr lang="zh-TW" altLang="en-US" sz="1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971599" y="1752671"/>
                <a:ext cx="1860446" cy="369332"/>
              </a:xfrm>
              <a:prstGeom prst="rect">
                <a:avLst/>
              </a:prstGeom>
              <a:blipFill rotWithShape="1">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03247" y="2157984"/>
                <a:ext cx="966931" cy="369332"/>
              </a:xfrm>
              <a:prstGeom prst="rect">
                <a:avLst/>
              </a:prstGeom>
              <a:noFill/>
            </p:spPr>
            <p:txBody>
              <a:bodyPr wrap="none" rtlCol="0">
                <a:spAutoFit/>
              </a:bodyPr>
              <a:lstStyle/>
              <a:p>
                <a:r>
                  <a:rPr lang="en-US" altLang="zh-TW" sz="1800" dirty="0"/>
                  <a:t>(</a:t>
                </a:r>
                <a14:m>
                  <m:oMath xmlns:m="http://schemas.openxmlformats.org/officeDocument/2006/math">
                    <m:r>
                      <a:rPr lang="en-US" altLang="zh-TW" sz="1800" i="1">
                        <a:latin typeface="Cambria Math"/>
                      </a:rPr>
                      <m:t>𝑎</m:t>
                    </m:r>
                  </m:oMath>
                </a14:m>
                <a:r>
                  <a:rPr lang="en-US" altLang="zh-TW" sz="1800" dirty="0"/>
                  <a:t>, </a:t>
                </a:r>
                <a14:m>
                  <m:oMath xmlns:m="http://schemas.openxmlformats.org/officeDocument/2006/math">
                    <m:r>
                      <a:rPr lang="en-US" altLang="zh-TW" sz="1800" i="1">
                        <a:latin typeface="Cambria Math"/>
                      </a:rPr>
                      <m:t>𝑏</m:t>
                    </m:r>
                  </m:oMath>
                </a14:m>
                <a:r>
                  <a:rPr lang="en-US" altLang="zh-TW" sz="1800" dirty="0"/>
                  <a:t>, </a:t>
                </a:r>
                <a14:m>
                  <m:oMath xmlns:m="http://schemas.openxmlformats.org/officeDocument/2006/math">
                    <m:r>
                      <a:rPr lang="en-US" altLang="zh-TW" sz="1800" i="1">
                        <a:latin typeface="Cambria Math"/>
                      </a:rPr>
                      <m:t>𝑐</m:t>
                    </m:r>
                  </m:oMath>
                </a14:m>
                <a:r>
                  <a:rPr lang="en-US" altLang="zh-TW" sz="1800" dirty="0"/>
                  <a:t>)</a:t>
                </a:r>
                <a:endParaRPr lang="zh-TW" altLang="en-US" sz="1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03247" y="2157984"/>
                <a:ext cx="966931" cy="369332"/>
              </a:xfrm>
              <a:prstGeom prst="rect">
                <a:avLst/>
              </a:prstGeom>
              <a:blipFill>
                <a:blip r:embed="rId4"/>
                <a:stretch>
                  <a:fillRect l="-5031" t="-8197" r="-5031" b="-24590"/>
                </a:stretch>
              </a:blipFill>
            </p:spPr>
            <p:txBody>
              <a:bodyPr/>
              <a:lstStyle/>
              <a:p>
                <a:r>
                  <a:rPr lang="zh-TW" altLang="en-US">
                    <a:noFill/>
                  </a:rPr>
                  <a:t> </a:t>
                </a:r>
              </a:p>
            </p:txBody>
          </p:sp>
        </mc:Fallback>
      </mc:AlternateContent>
      <p:cxnSp>
        <p:nvCxnSpPr>
          <p:cNvPr id="7" name="直線單箭頭接點 6"/>
          <p:cNvCxnSpPr/>
          <p:nvPr/>
        </p:nvCxnSpPr>
        <p:spPr>
          <a:xfrm>
            <a:off x="1252015" y="2054352"/>
            <a:ext cx="128510" cy="18288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1710155" y="2054352"/>
            <a:ext cx="23445" cy="2255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2014015" y="2054352"/>
            <a:ext cx="156164" cy="18288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2221279" y="2342650"/>
            <a:ext cx="457200"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1203247" y="2700528"/>
                <a:ext cx="987514" cy="369332"/>
              </a:xfrm>
              <a:prstGeom prst="rect">
                <a:avLst/>
              </a:prstGeom>
              <a:noFill/>
            </p:spPr>
            <p:txBody>
              <a:bodyPr wrap="none" rtlCol="0">
                <a:spAutoFit/>
              </a:bodyPr>
              <a:lstStyle/>
              <a:p>
                <a:r>
                  <a:rPr lang="en-US" altLang="zh-TW" sz="1800" dirty="0"/>
                  <a:t>(</a:t>
                </a:r>
                <a14:m>
                  <m:oMath xmlns:m="http://schemas.openxmlformats.org/officeDocument/2006/math">
                    <m:r>
                      <a:rPr lang="en-US" altLang="zh-TW" sz="1800" i="1">
                        <a:latin typeface="Cambria Math"/>
                      </a:rPr>
                      <m:t>𝑥</m:t>
                    </m:r>
                  </m:oMath>
                </a14:m>
                <a:r>
                  <a:rPr lang="en-US" altLang="zh-TW" sz="1800" dirty="0"/>
                  <a:t>, </a:t>
                </a:r>
                <a14:m>
                  <m:oMath xmlns:m="http://schemas.openxmlformats.org/officeDocument/2006/math">
                    <m:r>
                      <a:rPr lang="en-US" altLang="zh-TW" sz="1800" i="1">
                        <a:latin typeface="Cambria Math"/>
                      </a:rPr>
                      <m:t>𝑦</m:t>
                    </m:r>
                  </m:oMath>
                </a14:m>
                <a:r>
                  <a:rPr lang="en-US" altLang="zh-TW" sz="1800" dirty="0"/>
                  <a:t>, 1)</a:t>
                </a:r>
                <a:endParaRPr lang="zh-TW" altLang="en-US" sz="1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1203247" y="2700528"/>
                <a:ext cx="987514" cy="369332"/>
              </a:xfrm>
              <a:prstGeom prst="rect">
                <a:avLst/>
              </a:prstGeom>
              <a:blipFill>
                <a:blip r:embed="rId5"/>
                <a:stretch>
                  <a:fillRect l="-4938" t="-8197" r="-4938" b="-24590"/>
                </a:stretch>
              </a:blipFill>
            </p:spPr>
            <p:txBody>
              <a:bodyPr/>
              <a:lstStyle/>
              <a:p>
                <a:r>
                  <a:rPr lang="zh-TW" altLang="en-US">
                    <a:noFill/>
                  </a:rPr>
                  <a:t> </a:t>
                </a:r>
              </a:p>
            </p:txBody>
          </p:sp>
        </mc:Fallback>
      </mc:AlternateContent>
      <p:cxnSp>
        <p:nvCxnSpPr>
          <p:cNvPr id="43" name="直線單箭頭接點 42"/>
          <p:cNvCxnSpPr/>
          <p:nvPr/>
        </p:nvCxnSpPr>
        <p:spPr>
          <a:xfrm>
            <a:off x="2221279" y="2894862"/>
            <a:ext cx="457200"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1441485" y="2472452"/>
            <a:ext cx="0"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680300" y="2472452"/>
            <a:ext cx="6412"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1948840" y="2472452"/>
            <a:ext cx="0"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3172749" y="2496538"/>
                <a:ext cx="90396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smtClean="0">
                          <a:latin typeface="Cambria Math"/>
                        </a:rPr>
                        <m:t>L</m:t>
                      </m:r>
                      <m:r>
                        <a:rPr lang="en-US" altLang="zh-TW" i="1" smtClean="0">
                          <a:latin typeface="Cambria Math"/>
                          <a:ea typeface="Cambria Math"/>
                        </a:rPr>
                        <m:t>∙</m:t>
                      </m:r>
                      <m:r>
                        <a:rPr lang="en-US" altLang="zh-TW" b="0" i="1" smtClean="0">
                          <a:latin typeface="Cambria Math"/>
                          <a:ea typeface="Cambria Math"/>
                        </a:rPr>
                        <m:t>𝑃</m:t>
                      </m:r>
                      <m:r>
                        <a:rPr lang="en-US" altLang="zh-TW" b="0" i="1" smtClean="0">
                          <a:latin typeface="Cambria Math"/>
                          <a:ea typeface="Cambria Math"/>
                        </a:rPr>
                        <m:t>=0</m:t>
                      </m:r>
                    </m:oMath>
                  </m:oMathPara>
                </a14:m>
                <a:endParaRPr lang="zh-TW" altLang="en-US"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172749" y="2496538"/>
                <a:ext cx="903965" cy="307777"/>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706494" y="2188761"/>
                <a:ext cx="3305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2706494" y="2188761"/>
                <a:ext cx="330540" cy="307777"/>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706494" y="2749891"/>
                <a:ext cx="3493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2706494" y="2749891"/>
                <a:ext cx="349326" cy="307777"/>
              </a:xfrm>
              <a:prstGeom prst="rect">
                <a:avLst/>
              </a:prstGeom>
              <a:blipFill rotWithShape="1">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p:cNvSpPr txBox="1"/>
              <p:nvPr/>
            </p:nvSpPr>
            <p:spPr>
              <a:xfrm>
                <a:off x="1794164" y="3128795"/>
                <a:ext cx="3180172" cy="523220"/>
              </a:xfrm>
              <a:prstGeom prst="rect">
                <a:avLst/>
              </a:prstGeom>
              <a:noFill/>
            </p:spPr>
            <p:txBody>
              <a:bodyPr wrap="square" rtlCol="0">
                <a:spAutoFit/>
              </a:bodyPr>
              <a:lstStyle/>
              <a:p>
                <a14:m>
                  <m:oMath xmlns:m="http://schemas.openxmlformats.org/officeDocument/2006/math">
                    <m:r>
                      <a:rPr lang="en-US" altLang="zh-TW" i="1" smtClean="0">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a:t>
                </a:r>
                <a14:m>
                  <m:oMath xmlns:m="http://schemas.openxmlformats.org/officeDocument/2006/math">
                    <m:r>
                      <a:rPr lang="en-US" altLang="zh-TW" b="0" i="1" smtClean="0">
                        <a:latin typeface="Cambria Math" panose="02040503050406030204" pitchFamily="18" charset="0"/>
                      </a:rPr>
                      <m:t>𝑤</m:t>
                    </m:r>
                  </m:oMath>
                </a14:m>
                <a:r>
                  <a:rPr lang="zh-TW" altLang="en-US" dirty="0"/>
                  <a:t>的</a:t>
                </a:r>
                <a14:m>
                  <m:oMath xmlns:m="http://schemas.openxmlformats.org/officeDocument/2006/math">
                    <m:r>
                      <a:rPr lang="en-US" altLang="zh-TW" i="1">
                        <a:latin typeface="Cambria Math" panose="02040503050406030204" pitchFamily="18" charset="0"/>
                      </a:rPr>
                      <m:t>𝑤</m:t>
                    </m:r>
                  </m:oMath>
                </a14:m>
                <a:r>
                  <a:rPr lang="zh-TW" altLang="en-US" dirty="0"/>
                  <a:t>基本上要是</a:t>
                </a:r>
                <a:r>
                  <a:rPr lang="en-US" altLang="zh-TW" dirty="0"/>
                  <a:t>1 </a:t>
                </a:r>
              </a:p>
              <a:p>
                <a:r>
                  <a:rPr lang="en-US" altLang="zh-TW" dirty="0"/>
                  <a:t>(</a:t>
                </a:r>
                <a:r>
                  <a:rPr lang="zh-TW" altLang="en-US" dirty="0"/>
                  <a:t>常數項</a:t>
                </a:r>
                <a14:m>
                  <m:oMath xmlns:m="http://schemas.openxmlformats.org/officeDocument/2006/math">
                    <m:r>
                      <a:rPr lang="en-US" altLang="zh-TW" i="1">
                        <a:latin typeface="Cambria Math"/>
                      </a:rPr>
                      <m:t>𝑐</m:t>
                    </m:r>
                  </m:oMath>
                </a14:m>
                <a:r>
                  <a:rPr lang="zh-TW" altLang="en-US" dirty="0"/>
                  <a:t>可以視為 </a:t>
                </a:r>
                <a14:m>
                  <m:oMath xmlns:m="http://schemas.openxmlformats.org/officeDocument/2006/math">
                    <m:r>
                      <a:rPr lang="en-US" altLang="zh-TW" i="1">
                        <a:latin typeface="Cambria Math"/>
                      </a:rPr>
                      <m:t>𝑐</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oMath>
                </a14:m>
                <a:r>
                  <a:rPr lang="en-US" altLang="zh-TW" dirty="0"/>
                  <a:t> )</a:t>
                </a:r>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1794164" y="3128795"/>
                <a:ext cx="3180172" cy="523220"/>
              </a:xfrm>
              <a:prstGeom prst="rect">
                <a:avLst/>
              </a:prstGeom>
              <a:blipFill>
                <a:blip r:embed="rId9"/>
                <a:stretch>
                  <a:fillRect l="-575" t="-2326" b="-11628"/>
                </a:stretch>
              </a:blipFill>
            </p:spPr>
            <p:txBody>
              <a:bodyPr/>
              <a:lstStyle/>
              <a:p>
                <a:r>
                  <a:rPr lang="zh-TW" altLang="en-US">
                    <a:noFill/>
                  </a:rPr>
                  <a:t> </a:t>
                </a:r>
              </a:p>
            </p:txBody>
          </p:sp>
        </mc:Fallback>
      </mc:AlternateContent>
      <p:cxnSp>
        <p:nvCxnSpPr>
          <p:cNvPr id="50" name="直線單箭頭接點 49"/>
          <p:cNvCxnSpPr/>
          <p:nvPr/>
        </p:nvCxnSpPr>
        <p:spPr>
          <a:xfrm>
            <a:off x="1948840" y="3057668"/>
            <a:ext cx="0" cy="19178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4193643" y="1752671"/>
                <a:ext cx="4913455" cy="1815882"/>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齊次座標可以用來表示一個點，或一條線</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若點</a:t>
                </a:r>
                <a14:m>
                  <m:oMath xmlns:m="http://schemas.openxmlformats.org/officeDocument/2006/math">
                    <m:r>
                      <a:rPr lang="en-US" altLang="zh-TW" i="1">
                        <a:latin typeface="Cambria Math"/>
                        <a:ea typeface="Cambria Math"/>
                      </a:rPr>
                      <m:t>𝑃</m:t>
                    </m:r>
                  </m:oMath>
                </a14:m>
                <a:r>
                  <a:rPr lang="zh-TW" altLang="en-US" dirty="0">
                    <a:latin typeface="微軟正黑體" panose="020B0604030504040204" pitchFamily="34" charset="-120"/>
                    <a:ea typeface="微軟正黑體" panose="020B0604030504040204" pitchFamily="34" charset="-120"/>
                  </a:rPr>
                  <a:t>位於直線</a:t>
                </a:r>
                <a14:m>
                  <m:oMath xmlns:m="http://schemas.openxmlformats.org/officeDocument/2006/math">
                    <m:r>
                      <m:rPr>
                        <m:sty m:val="p"/>
                      </m:rPr>
                      <a:rPr lang="en-US" altLang="zh-TW" i="1">
                        <a:latin typeface="Cambria Math"/>
                      </a:rPr>
                      <m:t>L</m:t>
                    </m:r>
                  </m:oMath>
                </a14:m>
                <a:r>
                  <a:rPr lang="zh-TW" altLang="en-US" dirty="0">
                    <a:latin typeface="微軟正黑體" panose="020B0604030504040204" pitchFamily="34" charset="-120"/>
                    <a:ea typeface="微軟正黑體" panose="020B0604030504040204" pitchFamily="34" charset="-120"/>
                  </a:rPr>
                  <a:t>上，則兩者的其次座標值內積為</a:t>
                </a:r>
                <a:r>
                  <a:rPr lang="en-US" altLang="zh-TW" dirty="0">
                    <a:latin typeface="微軟正黑體" panose="020B0604030504040204" pitchFamily="34" charset="-120"/>
                    <a:ea typeface="微軟正黑體" panose="020B0604030504040204" pitchFamily="34" charset="-120"/>
                  </a:rPr>
                  <a:t>0</a:t>
                </a: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根據其定義，一個有效的點，其齊次座標</a:t>
                </a:r>
                <a14:m>
                  <m:oMath xmlns:m="http://schemas.openxmlformats.org/officeDocument/2006/math">
                    <m:r>
                      <a:rPr lang="en-US" altLang="zh-TW" i="1">
                        <a:latin typeface="Cambria Math" panose="02040503050406030204" pitchFamily="18" charset="0"/>
                      </a:rPr>
                      <m:t>𝑤</m:t>
                    </m:r>
                  </m:oMath>
                </a14:m>
                <a:r>
                  <a:rPr lang="zh-TW" altLang="en-US" dirty="0">
                    <a:latin typeface="微軟正黑體" panose="020B0604030504040204" pitchFamily="34" charset="-120"/>
                    <a:ea typeface="微軟正黑體" panose="020B0604030504040204" pitchFamily="34" charset="-120"/>
                  </a:rPr>
                  <a:t>的值應為</a:t>
                </a:r>
                <a:r>
                  <a:rPr lang="en-US" altLang="zh-TW" dirty="0">
                    <a:latin typeface="微軟正黑體" panose="020B0604030504040204" pitchFamily="34" charset="-120"/>
                    <a:ea typeface="微軟正黑體" panose="020B0604030504040204" pitchFamily="34" charset="-120"/>
                  </a:rPr>
                  <a:t>1</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這代表我們定義原本空間中的點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會對應到齊次座標空間中的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endParaRPr lang="zh-TW" altLang="en-US" dirty="0"/>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r>
                  <a:rPr lang="zh-TW" altLang="en-US" dirty="0">
                    <a:latin typeface="微軟正黑體" panose="020B0604030504040204" pitchFamily="34" charset="-120"/>
                    <a:ea typeface="微軟正黑體" panose="020B0604030504040204" pitchFamily="34" charset="-120"/>
                  </a:rPr>
                  <a:t>會對應到原本空間中的點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endParaRPr lang="zh-TW" altLang="en-US" dirty="0"/>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4193643" y="1752671"/>
                <a:ext cx="4913455" cy="1815882"/>
              </a:xfrm>
              <a:prstGeom prst="rect">
                <a:avLst/>
              </a:prstGeom>
              <a:blipFill>
                <a:blip r:embed="rId10"/>
                <a:stretch>
                  <a:fillRect l="-248" t="-10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48939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a:solidFill>
                  <a:srgbClr val="0070C0"/>
                </a:solidFill>
                <a:latin typeface="Microsoft JhengHei"/>
                <a:ea typeface="Microsoft JhengHei"/>
                <a:cs typeface="Microsoft JhengHei"/>
                <a:sym typeface="Microsoft JhengHei"/>
              </a:rPr>
              <a:t>（五）什麼是齊次坐標空間？</a:t>
            </a:r>
          </a:p>
        </p:txBody>
      </p:sp>
      <mc:AlternateContent xmlns:mc="http://schemas.openxmlformats.org/markup-compatibility/2006" xmlns:a14="http://schemas.microsoft.com/office/drawing/2010/main">
        <mc:Choice Requires="a14">
          <p:sp>
            <p:nvSpPr>
              <p:cNvPr id="51" name="矩形 50"/>
              <p:cNvSpPr/>
              <p:nvPr/>
            </p:nvSpPr>
            <p:spPr>
              <a:xfrm>
                <a:off x="4193643" y="1752671"/>
                <a:ext cx="4913455" cy="1815882"/>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齊次座標可以用來表示一個點，或一條線</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若點</a:t>
                </a:r>
                <a14:m>
                  <m:oMath xmlns:m="http://schemas.openxmlformats.org/officeDocument/2006/math">
                    <m:r>
                      <a:rPr lang="en-US" altLang="zh-TW" i="1">
                        <a:latin typeface="Cambria Math"/>
                        <a:ea typeface="Cambria Math"/>
                      </a:rPr>
                      <m:t>𝑃</m:t>
                    </m:r>
                  </m:oMath>
                </a14:m>
                <a:r>
                  <a:rPr lang="zh-TW" altLang="en-US" dirty="0">
                    <a:latin typeface="微軟正黑體" panose="020B0604030504040204" pitchFamily="34" charset="-120"/>
                    <a:ea typeface="微軟正黑體" panose="020B0604030504040204" pitchFamily="34" charset="-120"/>
                  </a:rPr>
                  <a:t>位於直線</a:t>
                </a:r>
                <a14:m>
                  <m:oMath xmlns:m="http://schemas.openxmlformats.org/officeDocument/2006/math">
                    <m:r>
                      <m:rPr>
                        <m:sty m:val="p"/>
                      </m:rPr>
                      <a:rPr lang="en-US" altLang="zh-TW" i="1">
                        <a:latin typeface="Cambria Math"/>
                      </a:rPr>
                      <m:t>L</m:t>
                    </m:r>
                  </m:oMath>
                </a14:m>
                <a:r>
                  <a:rPr lang="zh-TW" altLang="en-US" dirty="0">
                    <a:latin typeface="微軟正黑體" panose="020B0604030504040204" pitchFamily="34" charset="-120"/>
                    <a:ea typeface="微軟正黑體" panose="020B0604030504040204" pitchFamily="34" charset="-120"/>
                  </a:rPr>
                  <a:t>上，則兩者的其次座標值內積為</a:t>
                </a:r>
                <a:r>
                  <a:rPr lang="en-US" altLang="zh-TW" dirty="0">
                    <a:latin typeface="微軟正黑體" panose="020B0604030504040204" pitchFamily="34" charset="-120"/>
                    <a:ea typeface="微軟正黑體" panose="020B0604030504040204" pitchFamily="34" charset="-120"/>
                  </a:rPr>
                  <a:t>0</a:t>
                </a: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根據其定義，一個有效的點，其齊次座標</a:t>
                </a:r>
                <a14:m>
                  <m:oMath xmlns:m="http://schemas.openxmlformats.org/officeDocument/2006/math">
                    <m:r>
                      <a:rPr lang="en-US" altLang="zh-TW" i="1">
                        <a:latin typeface="Cambria Math" panose="02040503050406030204" pitchFamily="18" charset="0"/>
                      </a:rPr>
                      <m:t>𝑤</m:t>
                    </m:r>
                  </m:oMath>
                </a14:m>
                <a:r>
                  <a:rPr lang="zh-TW" altLang="en-US" dirty="0">
                    <a:latin typeface="微軟正黑體" panose="020B0604030504040204" pitchFamily="34" charset="-120"/>
                    <a:ea typeface="微軟正黑體" panose="020B0604030504040204" pitchFamily="34" charset="-120"/>
                  </a:rPr>
                  <a:t>的值應為</a:t>
                </a:r>
                <a:r>
                  <a:rPr lang="en-US" altLang="zh-TW" dirty="0">
                    <a:latin typeface="微軟正黑體" panose="020B0604030504040204" pitchFamily="34" charset="-120"/>
                    <a:ea typeface="微軟正黑體" panose="020B0604030504040204" pitchFamily="34" charset="-120"/>
                  </a:rPr>
                  <a:t>1</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這代表我們定義原本空間中的點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會對應到齊次座標空間中的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endParaRPr lang="zh-TW" altLang="en-US" dirty="0"/>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r>
                  <a:rPr lang="zh-TW" altLang="en-US" dirty="0">
                    <a:latin typeface="微軟正黑體" panose="020B0604030504040204" pitchFamily="34" charset="-120"/>
                    <a:ea typeface="微軟正黑體" panose="020B0604030504040204" pitchFamily="34" charset="-120"/>
                  </a:rPr>
                  <a:t>會對應到原本空間中的點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endParaRPr lang="zh-TW" altLang="en-US" dirty="0"/>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4193643" y="1752671"/>
                <a:ext cx="4913455" cy="1815882"/>
              </a:xfrm>
              <a:prstGeom prst="rect">
                <a:avLst/>
              </a:prstGeom>
              <a:blipFill>
                <a:blip r:embed="rId4"/>
                <a:stretch>
                  <a:fillRect l="-248" t="-1010"/>
                </a:stretch>
              </a:blipFill>
            </p:spPr>
            <p:txBody>
              <a:bodyPr/>
              <a:lstStyle/>
              <a:p>
                <a:r>
                  <a:rPr lang="zh-TW" altLang="en-US">
                    <a:noFill/>
                  </a:rPr>
                  <a:t> </a:t>
                </a:r>
              </a:p>
            </p:txBody>
          </p:sp>
        </mc:Fallback>
      </mc:AlternateContent>
      <p:grpSp>
        <p:nvGrpSpPr>
          <p:cNvPr id="52" name="群組 51"/>
          <p:cNvGrpSpPr/>
          <p:nvPr/>
        </p:nvGrpSpPr>
        <p:grpSpPr>
          <a:xfrm>
            <a:off x="889248" y="2263849"/>
            <a:ext cx="2908496" cy="2546318"/>
            <a:chOff x="1086757" y="1487249"/>
            <a:chExt cx="5926137" cy="5188188"/>
          </a:xfrm>
        </p:grpSpPr>
        <p:grpSp>
          <p:nvGrpSpPr>
            <p:cNvPr id="53" name="群組 52"/>
            <p:cNvGrpSpPr/>
            <p:nvPr/>
          </p:nvGrpSpPr>
          <p:grpSpPr>
            <a:xfrm>
              <a:off x="1086757" y="1487249"/>
              <a:ext cx="5926137" cy="5188188"/>
              <a:chOff x="3060700" y="1487249"/>
              <a:chExt cx="5926137" cy="5188188"/>
            </a:xfrm>
          </p:grpSpPr>
          <p:grpSp>
            <p:nvGrpSpPr>
              <p:cNvPr id="55" name="群組 54"/>
              <p:cNvGrpSpPr/>
              <p:nvPr/>
            </p:nvGrpSpPr>
            <p:grpSpPr>
              <a:xfrm>
                <a:off x="3060700" y="1487249"/>
                <a:ext cx="5926137" cy="5188188"/>
                <a:chOff x="3179763" y="1687513"/>
                <a:chExt cx="4589462" cy="4017962"/>
              </a:xfrm>
            </p:grpSpPr>
            <p:pic>
              <p:nvPicPr>
                <p:cNvPr id="58" name="Picture 4" descr="fi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矩形 58"/>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6"/>
                      <a:stretch>
                        <a:fillRect/>
                      </a:stretch>
                    </a:blipFill>
                  </p:spPr>
                  <p:txBody>
                    <a:bodyPr/>
                    <a:lstStyle/>
                    <a:p>
                      <a:r>
                        <a:rPr lang="zh-TW" altLang="en-US">
                          <a:noFill/>
                        </a:rPr>
                        <a:t> </a:t>
                      </a:r>
                    </a:p>
                  </p:txBody>
                </p:sp>
              </mc:Fallback>
            </mc:AlternateContent>
            <p:sp>
              <p:nvSpPr>
                <p:cNvPr id="60" name="橢圓 59"/>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6"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7" name="橢圓 56"/>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4" name="直線單箭頭接點 53"/>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文字方塊 2"/>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9"/>
                <a:stretch>
                  <a:fillRect b="-4000"/>
                </a:stretch>
              </a:blipFill>
            </p:spPr>
            <p:txBody>
              <a:bodyPr/>
              <a:lstStyle/>
              <a:p>
                <a:r>
                  <a:rPr lang="zh-TW" altLang="en-US">
                    <a:noFill/>
                  </a:rPr>
                  <a:t> </a:t>
                </a:r>
              </a:p>
            </p:txBody>
          </p:sp>
        </mc:Fallback>
      </mc:AlternateContent>
      <p:sp>
        <p:nvSpPr>
          <p:cNvPr id="6" name="矩形 5"/>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6" name="文字方塊 45"/>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2" name="矩形 61"/>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48"/>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1"/>
                <a:stretch>
                  <a:fillRect/>
                </a:stretch>
              </a:blipFill>
            </p:spPr>
            <p:txBody>
              <a:bodyPr/>
              <a:lstStyle/>
              <a:p>
                <a:r>
                  <a:rPr lang="zh-TW" altLang="en-US">
                    <a:noFill/>
                  </a:rPr>
                  <a:t> </a:t>
                </a:r>
              </a:p>
            </p:txBody>
          </p:sp>
        </mc:Fallback>
      </mc:AlternateContent>
      <p:sp>
        <p:nvSpPr>
          <p:cNvPr id="8" name="矩形 7"/>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3" name="文字方塊 62"/>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2"/>
                <a:stretch>
                  <a:fillRect/>
                </a:stretch>
              </a:blipFill>
            </p:spPr>
            <p:txBody>
              <a:bodyPr/>
              <a:lstStyle/>
              <a:p>
                <a:r>
                  <a:rPr lang="zh-TW" altLang="en-US">
                    <a:noFill/>
                  </a:rPr>
                  <a:t> </a:t>
                </a:r>
              </a:p>
            </p:txBody>
          </p:sp>
        </mc:Fallback>
      </mc:AlternateContent>
      <p:cxnSp>
        <p:nvCxnSpPr>
          <p:cNvPr id="14" name="直線接點 13"/>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橢圓 63"/>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6" name="文字方塊 65"/>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3"/>
                <a:stretch>
                  <a:fillRect/>
                </a:stretch>
              </a:blipFill>
            </p:spPr>
            <p:txBody>
              <a:bodyPr/>
              <a:lstStyle/>
              <a:p>
                <a:r>
                  <a:rPr lang="zh-TW" altLang="en-US">
                    <a:noFill/>
                  </a:rPr>
                  <a:t> </a:t>
                </a:r>
              </a:p>
            </p:txBody>
          </p:sp>
        </mc:Fallback>
      </mc:AlternateContent>
      <p:sp>
        <p:nvSpPr>
          <p:cNvPr id="15" name="矩形 14"/>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67" name="矩形 66"/>
          <p:cNvSpPr/>
          <p:nvPr/>
        </p:nvSpPr>
        <p:spPr>
          <a:xfrm>
            <a:off x="5108303" y="4733330"/>
            <a:ext cx="1082348"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xmlns:a14="http://schemas.microsoft.com/office/drawing/2010/main">
        <mc:Choice Requires="a14">
          <p:sp>
            <p:nvSpPr>
              <p:cNvPr id="68" name="文字方塊 67"/>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4124306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593542"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a:solidFill>
                  <a:srgbClr val="0070C0"/>
                </a:solidFill>
                <a:latin typeface="Microsoft JhengHei"/>
                <a:ea typeface="Microsoft JhengHei"/>
                <a:cs typeface="Microsoft JhengHei"/>
                <a:sym typeface="Microsoft JhengHei"/>
              </a:rPr>
              <a:t>（六）齊次坐標好處：加法可以寫成乘法</a:t>
            </a:r>
            <a:endParaRPr lang="en-US" altLang="zh-TW" sz="1800" b="1"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xmlns:a14="http://schemas.microsoft.com/office/drawing/2010/main">
        <mc:Choice Requires="a14">
          <p:sp>
            <p:nvSpPr>
              <p:cNvPr id="51" name="矩形 50"/>
              <p:cNvSpPr/>
              <p:nvPr/>
            </p:nvSpPr>
            <p:spPr>
              <a:xfrm>
                <a:off x="549767" y="1648322"/>
                <a:ext cx="7070233" cy="3108543"/>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先前提到坐標系轉換僅要將新的座標軸列在矩陣上即可</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以一維為例，有一點</a:t>
                </a:r>
                <a14:m>
                  <m:oMath xmlns:m="http://schemas.openxmlformats.org/officeDocument/2006/math">
                    <m:r>
                      <a:rPr lang="en-US" altLang="zh-TW" i="1">
                        <a:latin typeface="Cambria Math"/>
                        <a:ea typeface="Cambria Math"/>
                      </a:rPr>
                      <m:t>𝑃</m:t>
                    </m:r>
                    <m:r>
                      <a:rPr lang="en-US" altLang="zh-TW" b="0" i="1" smtClean="0">
                        <a:latin typeface="Cambria Math" panose="02040503050406030204" pitchFamily="18" charset="0"/>
                        <a:ea typeface="Cambria Math"/>
                      </a:rPr>
                      <m:t>=2</m:t>
                    </m:r>
                  </m:oMath>
                </a14:m>
                <a:r>
                  <a:rPr lang="zh-TW" altLang="en-US" dirty="0">
                    <a:latin typeface="微軟正黑體" panose="020B0604030504040204" pitchFamily="34" charset="-120"/>
                    <a:ea typeface="微軟正黑體" panose="020B0604030504040204" pitchFamily="34" charset="-120"/>
                  </a:rPr>
                  <a:t>若要平移</a:t>
                </a:r>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個單位，則其結果為</a:t>
                </a:r>
                <a14:m>
                  <m:oMath xmlns:m="http://schemas.openxmlformats.org/officeDocument/2006/math">
                    <m:r>
                      <a:rPr lang="en-US" altLang="zh-TW" i="1">
                        <a:latin typeface="Cambria Math"/>
                        <a:ea typeface="Cambria Math"/>
                      </a:rPr>
                      <m:t>𝑃</m:t>
                    </m:r>
                    <m:r>
                      <a:rPr lang="en-US" altLang="zh-TW" i="1" smtClean="0">
                        <a:latin typeface="Cambria Math" panose="02040503050406030204" pitchFamily="18" charset="0"/>
                        <a:ea typeface="Cambria Math"/>
                      </a:rPr>
                      <m:t>+</m:t>
                    </m:r>
                    <m:r>
                      <a:rPr lang="en-US" altLang="zh-TW" i="1">
                        <a:latin typeface="Cambria Math" panose="02040503050406030204" pitchFamily="18" charset="0"/>
                        <a:ea typeface="Cambria Math"/>
                      </a:rPr>
                      <m:t>2</m:t>
                    </m:r>
                  </m:oMath>
                </a14:m>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其可以作為高一個維度中的一個旋轉加縮放的變換</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在線性代數中，旋轉以及縮放可以寫成乘法的方式表示</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因此其次座標系將允許原本僅能使用加法完成的平移變換能寫成矩陣乘法的形式</a:t>
                </a: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549767" y="1648322"/>
                <a:ext cx="7070233" cy="3108543"/>
              </a:xfrm>
              <a:prstGeom prst="rect">
                <a:avLst/>
              </a:prstGeom>
              <a:blipFill rotWithShape="1">
                <a:blip r:embed="rId4"/>
                <a:stretch>
                  <a:fillRect l="-86" t="-392"/>
                </a:stretch>
              </a:blipFill>
            </p:spPr>
            <p:txBody>
              <a:bodyPr/>
              <a:lstStyle/>
              <a:p>
                <a:r>
                  <a:rPr lang="zh-TW" altLang="en-US">
                    <a:noFill/>
                  </a:rPr>
                  <a:t> </a:t>
                </a:r>
              </a:p>
            </p:txBody>
          </p:sp>
        </mc:Fallback>
      </mc:AlternateContent>
      <p:cxnSp>
        <p:nvCxnSpPr>
          <p:cNvPr id="4" name="直線單箭頭接點 3"/>
          <p:cNvCxnSpPr/>
          <p:nvPr/>
        </p:nvCxnSpPr>
        <p:spPr>
          <a:xfrm>
            <a:off x="889248" y="2388649"/>
            <a:ext cx="4368552" cy="0"/>
          </a:xfrm>
          <a:prstGeom prst="straightConnector1">
            <a:avLst/>
          </a:prstGeom>
          <a:ln w="28575">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149927" y="2305522"/>
            <a:ext cx="0" cy="166254"/>
          </a:xfrm>
          <a:prstGeom prst="line">
            <a:avLst/>
          </a:prstGeom>
          <a:ln w="28575">
            <a:headEnd w="sm" len="sm"/>
            <a:tailEnd w="lg" len="lg"/>
          </a:ln>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2278743" y="2305522"/>
            <a:ext cx="145143"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文字方塊 10"/>
              <p:cNvSpPr txBox="1"/>
              <p:nvPr/>
            </p:nvSpPr>
            <p:spPr>
              <a:xfrm>
                <a:off x="2129971" y="2500590"/>
                <a:ext cx="44268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129971" y="2500590"/>
                <a:ext cx="442685" cy="307777"/>
              </a:xfrm>
              <a:prstGeom prst="rect">
                <a:avLst/>
              </a:prstGeom>
              <a:blipFill>
                <a:blip r:embed="rId5"/>
                <a:stretch>
                  <a:fillRect/>
                </a:stretch>
              </a:blipFill>
            </p:spPr>
            <p:txBody>
              <a:bodyPr/>
              <a:lstStyle/>
              <a:p>
                <a:r>
                  <a:rPr lang="zh-TW" altLang="en-US">
                    <a:noFill/>
                  </a:rPr>
                  <a:t> </a:t>
                </a:r>
              </a:p>
            </p:txBody>
          </p:sp>
        </mc:Fallback>
      </mc:AlternateContent>
      <p:sp>
        <p:nvSpPr>
          <p:cNvPr id="47" name="橢圓 46"/>
          <p:cNvSpPr/>
          <p:nvPr/>
        </p:nvSpPr>
        <p:spPr>
          <a:xfrm>
            <a:off x="3407558" y="2321003"/>
            <a:ext cx="145143" cy="145143"/>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2494313" y="2139883"/>
            <a:ext cx="913245" cy="1656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矩形 12"/>
              <p:cNvSpPr/>
              <p:nvPr/>
            </p:nvSpPr>
            <p:spPr>
              <a:xfrm>
                <a:off x="3148564" y="2461973"/>
                <a:ext cx="66313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ea typeface="Cambria Math"/>
                        </a:rPr>
                        <m:t>𝑃</m:t>
                      </m:r>
                      <m:r>
                        <a:rPr lang="en-US" altLang="zh-TW" i="1">
                          <a:latin typeface="Cambria Math" panose="02040503050406030204" pitchFamily="18" charset="0"/>
                          <a:ea typeface="Cambria Math"/>
                        </a:rPr>
                        <m:t>+</m:t>
                      </m:r>
                      <m:r>
                        <a:rPr lang="en-US" altLang="zh-TW" b="0" i="1" smtClean="0">
                          <a:latin typeface="Cambria Math" panose="02040503050406030204" pitchFamily="18" charset="0"/>
                          <a:ea typeface="Cambria Math"/>
                        </a:rPr>
                        <m:t>3</m:t>
                      </m:r>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148564" y="2461973"/>
                <a:ext cx="6631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5565141" y="3757519"/>
                <a:ext cx="3042212" cy="451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2"/>
                                    <m:mcJc m:val="center"/>
                                  </m:mcPr>
                                </m:mc>
                              </m:mcs>
                              <m:ctrlPr>
                                <a:rPr lang="en-US" altLang="zh-TW" i="1" smtClean="0">
                                  <a:latin typeface="Cambria Math" panose="02040503050406030204" pitchFamily="18" charset="0"/>
                                </a:rPr>
                              </m:ctrlPr>
                            </m:mPr>
                            <m:mr>
                              <m:e>
                                <m:r>
                                  <m:rPr>
                                    <m:brk m:alnAt="7"/>
                                  </m:rPr>
                                  <a:rPr lang="en-US" altLang="zh-TW" i="1">
                                    <a:latin typeface="Cambria Math" panose="02040503050406030204" pitchFamily="18" charset="0"/>
                                  </a:rPr>
                                  <m:t>1</m:t>
                                </m:r>
                              </m:e>
                              <m:e>
                                <m:r>
                                  <a:rPr lang="en-US" altLang="zh-TW" i="1">
                                    <a:latin typeface="Cambria Math" panose="02040503050406030204" pitchFamily="18" charset="0"/>
                                  </a:rPr>
                                  <m:t>3</m:t>
                                </m:r>
                              </m:e>
                            </m:mr>
                            <m:mr>
                              <m:e>
                                <m:r>
                                  <a:rPr lang="en-US" altLang="zh-TW" i="1">
                                    <a:latin typeface="Cambria Math" panose="02040503050406030204" pitchFamily="18" charset="0"/>
                                  </a:rPr>
                                  <m:t>0</m:t>
                                </m:r>
                              </m:e>
                              <m:e>
                                <m:r>
                                  <a:rPr lang="en-US" altLang="zh-TW" i="1">
                                    <a:latin typeface="Cambria Math" panose="02040503050406030204" pitchFamily="18" charset="0"/>
                                  </a:rPr>
                                  <m:t>1</m:t>
                                </m:r>
                              </m:e>
                            </m:mr>
                          </m:m>
                        </m:e>
                      </m:d>
                      <m:d>
                        <m:dPr>
                          <m:begChr m:val="["/>
                          <m:endChr m:val="]"/>
                          <m:ctrlPr>
                            <a:rPr lang="en-US" altLang="zh-TW" i="1" smtClean="0">
                              <a:latin typeface="Cambria Math" panose="02040503050406030204" pitchFamily="18" charset="0"/>
                            </a:rPr>
                          </m:ctrlPr>
                        </m:dPr>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×2+3×1</m:t>
                                </m:r>
                              </m:e>
                            </m:mr>
                            <m:mr>
                              <m:e>
                                <m:r>
                                  <a:rPr lang="en-US" altLang="zh-TW" b="0" i="1" smtClean="0">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×1</m:t>
                                </m:r>
                              </m:e>
                            </m:mr>
                          </m:m>
                        </m:e>
                      </m:d>
                    </m:oMath>
                  </m:oMathPara>
                </a14:m>
                <a:endParaRPr lang="zh-TW" altLang="en-US"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5565141" y="3757519"/>
                <a:ext cx="3042212" cy="451598"/>
              </a:xfrm>
              <a:prstGeom prst="rect">
                <a:avLst/>
              </a:prstGeom>
              <a:blipFill>
                <a:blip r:embed="rId7"/>
                <a:stretch>
                  <a:fillRect b="-4054"/>
                </a:stretch>
              </a:blipFill>
            </p:spPr>
            <p:txBody>
              <a:bodyPr/>
              <a:lstStyle/>
              <a:p>
                <a:r>
                  <a:rPr lang="zh-TW" altLang="en-US">
                    <a:noFill/>
                  </a:rPr>
                  <a:t> </a:t>
                </a:r>
              </a:p>
            </p:txBody>
          </p:sp>
        </mc:Fallback>
      </mc:AlternateContent>
      <p:cxnSp>
        <p:nvCxnSpPr>
          <p:cNvPr id="68" name="直線單箭頭接點 67"/>
          <p:cNvCxnSpPr/>
          <p:nvPr/>
        </p:nvCxnSpPr>
        <p:spPr>
          <a:xfrm>
            <a:off x="878832" y="3887694"/>
            <a:ext cx="4368552" cy="0"/>
          </a:xfrm>
          <a:prstGeom prst="straightConnector1">
            <a:avLst/>
          </a:prstGeom>
          <a:ln>
            <a:headEnd w="sm" len="sm"/>
            <a:tailEnd type="triangle" w="lg" len="lg"/>
          </a:ln>
        </p:spPr>
        <p:style>
          <a:lnRef idx="1">
            <a:schemeClr val="accent3"/>
          </a:lnRef>
          <a:fillRef idx="0">
            <a:schemeClr val="accent3"/>
          </a:fillRef>
          <a:effectRef idx="0">
            <a:schemeClr val="accent3"/>
          </a:effectRef>
          <a:fontRef idx="minor">
            <a:schemeClr val="tx1"/>
          </a:fontRef>
        </p:style>
      </p:cxnSp>
      <p:cxnSp>
        <p:nvCxnSpPr>
          <p:cNvPr id="20" name="直線單箭頭接點 19"/>
          <p:cNvCxnSpPr/>
          <p:nvPr/>
        </p:nvCxnSpPr>
        <p:spPr>
          <a:xfrm flipV="1">
            <a:off x="1139511" y="3123055"/>
            <a:ext cx="0" cy="997835"/>
          </a:xfrm>
          <a:prstGeom prst="straightConnector1">
            <a:avLst/>
          </a:prstGeom>
          <a:ln>
            <a:tailEnd type="triangle" w="lg" len="lg"/>
          </a:ln>
        </p:spPr>
        <p:style>
          <a:lnRef idx="1">
            <a:schemeClr val="accent3"/>
          </a:lnRef>
          <a:fillRef idx="0">
            <a:schemeClr val="accent3"/>
          </a:fillRef>
          <a:effectRef idx="0">
            <a:schemeClr val="accent3"/>
          </a:effectRef>
          <a:fontRef idx="minor">
            <a:schemeClr val="tx1"/>
          </a:fontRef>
        </p:style>
      </p:cxnSp>
      <p:cxnSp>
        <p:nvCxnSpPr>
          <p:cNvPr id="22" name="直線接點 21"/>
          <p:cNvCxnSpPr/>
          <p:nvPr/>
        </p:nvCxnSpPr>
        <p:spPr>
          <a:xfrm>
            <a:off x="1528513" y="3804637"/>
            <a:ext cx="0" cy="166481"/>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直線接點 87"/>
          <p:cNvCxnSpPr/>
          <p:nvPr/>
        </p:nvCxnSpPr>
        <p:spPr>
          <a:xfrm>
            <a:off x="2729899" y="3804637"/>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90" name="直線接點 89"/>
          <p:cNvCxnSpPr/>
          <p:nvPr/>
        </p:nvCxnSpPr>
        <p:spPr>
          <a:xfrm>
            <a:off x="2340897" y="3804637"/>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97" name="直線接點 96"/>
          <p:cNvCxnSpPr/>
          <p:nvPr/>
        </p:nvCxnSpPr>
        <p:spPr>
          <a:xfrm>
            <a:off x="1085712" y="3498692"/>
            <a:ext cx="107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889248" y="3504264"/>
            <a:ext cx="4368552" cy="0"/>
          </a:xfrm>
          <a:prstGeom prst="straightConnector1">
            <a:avLst/>
          </a:prstGeom>
          <a:ln w="28575">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02" name="橢圓 101"/>
          <p:cNvSpPr/>
          <p:nvPr/>
        </p:nvSpPr>
        <p:spPr>
          <a:xfrm>
            <a:off x="1853509" y="3442061"/>
            <a:ext cx="145143"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3" name="文字方塊 102"/>
              <p:cNvSpPr txBox="1"/>
              <p:nvPr/>
            </p:nvSpPr>
            <p:spPr>
              <a:xfrm>
                <a:off x="1621921" y="3145463"/>
                <a:ext cx="58714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a:rPr>
                        <m:t>(</m:t>
                      </m:r>
                      <m:r>
                        <a:rPr lang="en-US" altLang="zh-TW" i="1">
                          <a:latin typeface="Cambria Math"/>
                          <a:ea typeface="Cambria Math"/>
                        </a:rPr>
                        <m:t>𝑃</m:t>
                      </m:r>
                      <m:r>
                        <a:rPr lang="en-US" altLang="zh-TW" b="0" i="1" smtClean="0">
                          <a:latin typeface="Cambria Math" panose="02040503050406030204" pitchFamily="18" charset="0"/>
                          <a:ea typeface="Cambria Math"/>
                        </a:rPr>
                        <m:t>,1</m:t>
                      </m:r>
                      <m:r>
                        <a:rPr lang="en-US" altLang="zh-TW" i="1" smtClean="0">
                          <a:latin typeface="Cambria Math" panose="02040503050406030204" pitchFamily="18" charset="0"/>
                          <a:ea typeface="Cambria Math"/>
                        </a:rPr>
                        <m:t>)</m:t>
                      </m:r>
                    </m:oMath>
                  </m:oMathPara>
                </a14:m>
                <a:endParaRPr lang="zh-TW" altLang="en-US"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1621921" y="3145463"/>
                <a:ext cx="587142" cy="307777"/>
              </a:xfrm>
              <a:prstGeom prst="rect">
                <a:avLst/>
              </a:prstGeom>
              <a:blipFill>
                <a:blip r:embed="rId8"/>
                <a:stretch>
                  <a:fillRect r="-3125" b="-10000"/>
                </a:stretch>
              </a:blipFill>
            </p:spPr>
            <p:txBody>
              <a:bodyPr/>
              <a:lstStyle/>
              <a:p>
                <a:r>
                  <a:rPr lang="zh-TW" altLang="en-US">
                    <a:noFill/>
                  </a:rPr>
                  <a:t> </a:t>
                </a:r>
              </a:p>
            </p:txBody>
          </p:sp>
        </mc:Fallback>
      </mc:AlternateContent>
      <p:sp>
        <p:nvSpPr>
          <p:cNvPr id="104" name="橢圓 103"/>
          <p:cNvSpPr/>
          <p:nvPr/>
        </p:nvSpPr>
        <p:spPr>
          <a:xfrm>
            <a:off x="3051856" y="3433380"/>
            <a:ext cx="145143" cy="145143"/>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5" name="矩形 104"/>
              <p:cNvSpPr/>
              <p:nvPr/>
            </p:nvSpPr>
            <p:spPr>
              <a:xfrm>
                <a:off x="2635652" y="3163066"/>
                <a:ext cx="9768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a:rPr>
                        <m:t>(</m:t>
                      </m:r>
                      <m:r>
                        <a:rPr lang="en-US" altLang="zh-TW" i="1">
                          <a:latin typeface="Cambria Math"/>
                          <a:ea typeface="Cambria Math"/>
                        </a:rPr>
                        <m:t>𝑃</m:t>
                      </m:r>
                      <m:r>
                        <a:rPr lang="en-US" altLang="zh-TW" b="0" i="1" smtClean="0">
                          <a:latin typeface="Cambria Math" panose="02040503050406030204" pitchFamily="18" charset="0"/>
                          <a:ea typeface="Cambria Math"/>
                        </a:rPr>
                        <m:t>+3</m:t>
                      </m:r>
                      <m:r>
                        <a:rPr lang="en-US" altLang="zh-TW" i="1">
                          <a:latin typeface="Cambria Math" panose="02040503050406030204" pitchFamily="18" charset="0"/>
                          <a:ea typeface="Cambria Math"/>
                        </a:rPr>
                        <m:t>,</m:t>
                      </m:r>
                      <m:r>
                        <a:rPr lang="en-US" altLang="zh-TW" b="0" i="1" smtClean="0">
                          <a:latin typeface="Cambria Math" panose="02040503050406030204" pitchFamily="18" charset="0"/>
                          <a:ea typeface="Cambria Math"/>
                        </a:rPr>
                        <m:t> </m:t>
                      </m:r>
                      <m:r>
                        <a:rPr lang="en-US" altLang="zh-TW" i="1">
                          <a:latin typeface="Cambria Math" panose="02040503050406030204" pitchFamily="18" charset="0"/>
                          <a:ea typeface="Cambria Math"/>
                        </a:rPr>
                        <m:t>1)</m:t>
                      </m:r>
                    </m:oMath>
                  </m:oMathPara>
                </a14:m>
                <a:endParaRPr lang="zh-TW"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2635652" y="3163066"/>
                <a:ext cx="976806" cy="307777"/>
              </a:xfrm>
              <a:prstGeom prst="rect">
                <a:avLst/>
              </a:prstGeom>
              <a:blipFill>
                <a:blip r:embed="rId9"/>
                <a:stretch>
                  <a:fillRect b="-10000"/>
                </a:stretch>
              </a:blipFill>
            </p:spPr>
            <p:txBody>
              <a:bodyPr/>
              <a:lstStyle/>
              <a:p>
                <a:r>
                  <a:rPr lang="zh-TW" altLang="en-US">
                    <a:noFill/>
                  </a:rPr>
                  <a:t> </a:t>
                </a:r>
              </a:p>
            </p:txBody>
          </p:sp>
        </mc:Fallback>
      </mc:AlternateContent>
      <p:cxnSp>
        <p:nvCxnSpPr>
          <p:cNvPr id="106" name="直線接點 105"/>
          <p:cNvCxnSpPr/>
          <p:nvPr/>
        </p:nvCxnSpPr>
        <p:spPr>
          <a:xfrm>
            <a:off x="1538929" y="3421207"/>
            <a:ext cx="0" cy="166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接點 109"/>
          <p:cNvCxnSpPr/>
          <p:nvPr/>
        </p:nvCxnSpPr>
        <p:spPr>
          <a:xfrm>
            <a:off x="1917515" y="3809414"/>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直線接點 110"/>
          <p:cNvCxnSpPr/>
          <p:nvPr/>
        </p:nvCxnSpPr>
        <p:spPr>
          <a:xfrm>
            <a:off x="3124427" y="3816026"/>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120" name="直線單箭頭接點 119"/>
          <p:cNvCxnSpPr/>
          <p:nvPr/>
        </p:nvCxnSpPr>
        <p:spPr>
          <a:xfrm flipV="1">
            <a:off x="1129559" y="3526742"/>
            <a:ext cx="2008275" cy="345051"/>
          </a:xfrm>
          <a:prstGeom prst="straightConnector1">
            <a:avLst/>
          </a:prstGeom>
          <a:ln>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flipV="1">
            <a:off x="1134766" y="3734208"/>
            <a:ext cx="871735" cy="14975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1139467" y="3513199"/>
            <a:ext cx="787493" cy="35859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6" name="矩形 95"/>
              <p:cNvSpPr/>
              <p:nvPr/>
            </p:nvSpPr>
            <p:spPr>
              <a:xfrm>
                <a:off x="5184109" y="222270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5184109" y="2222702"/>
                <a:ext cx="335989" cy="30777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5165585" y="3717904"/>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5165585" y="3717904"/>
                <a:ext cx="335989" cy="30777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971472" y="2858292"/>
                <a:ext cx="37266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oMath>
                  </m:oMathPara>
                </a14:m>
                <a:endParaRPr lang="zh-TW"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971472" y="2858292"/>
                <a:ext cx="372666" cy="30777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5181542" y="3352062"/>
                <a:ext cx="706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5181542" y="3352062"/>
                <a:ext cx="706475" cy="307777"/>
              </a:xfrm>
              <a:prstGeom prst="rect">
                <a:avLst/>
              </a:prstGeom>
              <a:blipFill>
                <a:blip r:embed="rId13"/>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179508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a:solidFill>
                  <a:srgbClr val="0070C0"/>
                </a:solidFill>
                <a:latin typeface="Microsoft JhengHei"/>
                <a:ea typeface="Microsoft JhengHei"/>
                <a:cs typeface="Microsoft JhengHei"/>
                <a:sym typeface="Microsoft JhengHei"/>
              </a:rPr>
              <a:t>（六）齊次坐標好處：區分點與向量</a:t>
            </a:r>
          </a:p>
        </p:txBody>
      </p:sp>
      <p:grpSp>
        <p:nvGrpSpPr>
          <p:cNvPr id="44" name="群組 43"/>
          <p:cNvGrpSpPr/>
          <p:nvPr/>
        </p:nvGrpSpPr>
        <p:grpSpPr>
          <a:xfrm>
            <a:off x="889248" y="2263849"/>
            <a:ext cx="2908496" cy="2546318"/>
            <a:chOff x="1086757" y="1487249"/>
            <a:chExt cx="5926137" cy="5188188"/>
          </a:xfrm>
        </p:grpSpPr>
        <p:grpSp>
          <p:nvGrpSpPr>
            <p:cNvPr id="45" name="群組 44"/>
            <p:cNvGrpSpPr/>
            <p:nvPr/>
          </p:nvGrpSpPr>
          <p:grpSpPr>
            <a:xfrm>
              <a:off x="1086757" y="1487249"/>
              <a:ext cx="5926137" cy="5188188"/>
              <a:chOff x="3060700" y="1487249"/>
              <a:chExt cx="5926137" cy="5188188"/>
            </a:xfrm>
          </p:grpSpPr>
          <p:grpSp>
            <p:nvGrpSpPr>
              <p:cNvPr id="48" name="群組 47"/>
              <p:cNvGrpSpPr/>
              <p:nvPr/>
            </p:nvGrpSpPr>
            <p:grpSpPr>
              <a:xfrm>
                <a:off x="3060700" y="1487249"/>
                <a:ext cx="5926137" cy="5188188"/>
                <a:chOff x="3179763" y="1687513"/>
                <a:chExt cx="4589462" cy="4017962"/>
              </a:xfrm>
            </p:grpSpPr>
            <p:pic>
              <p:nvPicPr>
                <p:cNvPr id="52" name="Picture 4"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矩形 52"/>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5"/>
                      <a:stretch>
                        <a:fillRect/>
                      </a:stretch>
                    </a:blipFill>
                  </p:spPr>
                  <p:txBody>
                    <a:bodyPr/>
                    <a:lstStyle/>
                    <a:p>
                      <a:r>
                        <a:rPr lang="zh-TW" altLang="en-US">
                          <a:noFill/>
                        </a:rPr>
                        <a:t> </a:t>
                      </a:r>
                    </a:p>
                  </p:txBody>
                </p:sp>
              </mc:Fallback>
            </mc:AlternateContent>
            <p:sp>
              <p:nvSpPr>
                <p:cNvPr id="54" name="橢圓 53"/>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0" name="橢圓 4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單箭頭接點 45"/>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文字方塊 55"/>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8"/>
                <a:stretch>
                  <a:fillRect b="-4000"/>
                </a:stretch>
              </a:blipFill>
            </p:spPr>
            <p:txBody>
              <a:bodyPr/>
              <a:lstStyle/>
              <a:p>
                <a:r>
                  <a:rPr lang="zh-TW" altLang="en-US">
                    <a:noFill/>
                  </a:rPr>
                  <a:t> </a:t>
                </a:r>
              </a:p>
            </p:txBody>
          </p:sp>
        </mc:Fallback>
      </mc:AlternateContent>
      <p:sp>
        <p:nvSpPr>
          <p:cNvPr id="59" name="矩形 58"/>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59"/>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9"/>
                <a:stretch>
                  <a:fillRect/>
                </a:stretch>
              </a:blipFill>
            </p:spPr>
            <p:txBody>
              <a:bodyPr/>
              <a:lstStyle/>
              <a:p>
                <a:r>
                  <a:rPr lang="zh-TW" altLang="en-US">
                    <a:noFill/>
                  </a:rPr>
                  <a:t> </a:t>
                </a:r>
              </a:p>
            </p:txBody>
          </p:sp>
        </mc:Fallback>
      </mc:AlternateContent>
      <p:sp>
        <p:nvSpPr>
          <p:cNvPr id="61" name="矩形 60"/>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2" name="文字方塊 61"/>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3" name="矩形 62"/>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5" name="文字方塊 64"/>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1"/>
                <a:stretch>
                  <a:fillRect/>
                </a:stretch>
              </a:blipFill>
            </p:spPr>
            <p:txBody>
              <a:bodyPr/>
              <a:lstStyle/>
              <a:p>
                <a:r>
                  <a:rPr lang="zh-TW" altLang="en-US">
                    <a:noFill/>
                  </a:rPr>
                  <a:t> </a:t>
                </a:r>
              </a:p>
            </p:txBody>
          </p:sp>
        </mc:Fallback>
      </mc:AlternateContent>
      <p:cxnSp>
        <p:nvCxnSpPr>
          <p:cNvPr id="66" name="直線接點 65"/>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2"/>
                <a:stretch>
                  <a:fillRect/>
                </a:stretch>
              </a:blipFill>
            </p:spPr>
            <p:txBody>
              <a:bodyPr/>
              <a:lstStyle/>
              <a:p>
                <a:r>
                  <a:rPr lang="zh-TW" altLang="en-US">
                    <a:noFill/>
                  </a:rPr>
                  <a:t> </a:t>
                </a:r>
              </a:p>
            </p:txBody>
          </p:sp>
        </mc:Fallback>
      </mc:AlternateContent>
      <p:sp>
        <p:nvSpPr>
          <p:cNvPr id="71" name="矩形 70"/>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72" name="矩形 71"/>
          <p:cNvSpPr/>
          <p:nvPr/>
        </p:nvSpPr>
        <p:spPr>
          <a:xfrm>
            <a:off x="5108303" y="4733330"/>
            <a:ext cx="1082348"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4193643" y="1752671"/>
                <a:ext cx="4913455" cy="1530419"/>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先前有提到齊次座標空間</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1)</a:t>
                </a:r>
                <a:r>
                  <a:rPr lang="zh-TW" altLang="en-US" dirty="0">
                    <a:latin typeface="微軟正黑體" panose="020B0604030504040204" pitchFamily="34" charset="-120"/>
                    <a:ea typeface="微軟正黑體" panose="020B0604030504040204" pitchFamily="34" charset="-120"/>
                  </a:rPr>
                  <a:t>與原本的座標空間</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可直接轉換</a:t>
                </a: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而</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b="0" i="1" smtClean="0">
                        <a:latin typeface="Cambria Math" panose="02040503050406030204" pitchFamily="18" charset="0"/>
                      </a:rPr>
                      <m:t>𝑤</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若</a:t>
                </a:r>
                <a14:m>
                  <m:oMath xmlns:m="http://schemas.openxmlformats.org/officeDocument/2006/math">
                    <m:r>
                      <a:rPr lang="en-US" altLang="zh-TW" i="1">
                        <a:latin typeface="Cambria Math" panose="02040503050406030204" pitchFamily="18" charset="0"/>
                      </a:rPr>
                      <m:t>𝑤</m:t>
                    </m:r>
                  </m:oMath>
                </a14:m>
                <a:r>
                  <a:rPr lang="zh-TW" altLang="en-US" dirty="0">
                    <a:latin typeface="微軟正黑體" panose="020B0604030504040204" pitchFamily="34" charset="-120"/>
                    <a:ea typeface="微軟正黑體" panose="020B0604030504040204" pitchFamily="34" charset="-120"/>
                  </a:rPr>
                  <a:t>非</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可以已透過同除</a:t>
                </a:r>
                <a14:m>
                  <m:oMath xmlns:m="http://schemas.openxmlformats.org/officeDocument/2006/math">
                    <m:r>
                      <a:rPr lang="en-US" altLang="zh-TW" i="1">
                        <a:latin typeface="Cambria Math" panose="02040503050406030204" pitchFamily="18" charset="0"/>
                      </a:rPr>
                      <m:t>𝑤</m:t>
                    </m:r>
                  </m:oMath>
                </a14:m>
                <a:r>
                  <a:rPr lang="zh-TW" altLang="en-US" dirty="0">
                    <a:latin typeface="微軟正黑體" panose="020B0604030504040204" pitchFamily="34" charset="-120"/>
                    <a:ea typeface="微軟正黑體" panose="020B0604030504040204" pitchFamily="34" charset="-120"/>
                  </a:rPr>
                  <a:t>方式獲得</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𝑥</m:t>
                        </m:r>
                      </m:num>
                      <m:den>
                        <m:r>
                          <a:rPr lang="en-US" altLang="zh-TW" b="0" i="1" smtClean="0">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panose="02040503050406030204" pitchFamily="18" charset="0"/>
                          </a:rPr>
                        </m:ctrlPr>
                      </m:fPr>
                      <m:num>
                        <m:r>
                          <a:rPr lang="en-US" altLang="zh-TW" b="0" i="1" smtClean="0">
                            <a:latin typeface="Cambria Math" panose="02040503050406030204" pitchFamily="18" charset="0"/>
                          </a:rPr>
                          <m:t>𝑦</m:t>
                        </m:r>
                      </m:num>
                      <m:den>
                        <m:r>
                          <a:rPr lang="en-US" altLang="zh-TW" i="1">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b="0" i="1" smtClean="0">
                        <a:latin typeface="Cambria Math" panose="02040503050406030204" pitchFamily="18" charset="0"/>
                      </a:rPr>
                      <m:t>1</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來獲得其在原本空間的點為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𝑥</m:t>
                        </m:r>
                      </m:num>
                      <m:den>
                        <m:r>
                          <a:rPr lang="en-US" altLang="zh-TW" i="1">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𝑦</m:t>
                        </m:r>
                      </m:num>
                      <m:den>
                        <m:r>
                          <a:rPr lang="en-US" altLang="zh-TW" i="1">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這個動作就相當於將任意齊次座標空間中的點</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panose="02040503050406030204" pitchFamily="18" charset="0"/>
                      </a:rPr>
                      <m:t>𝑤</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投影到</a:t>
                </a:r>
                <a14:m>
                  <m:oMath xmlns:m="http://schemas.openxmlformats.org/officeDocument/2006/math">
                    <m:r>
                      <a:rPr lang="en-US" altLang="zh-TW" i="1">
                        <a:latin typeface="Cambria Math" panose="02040503050406030204" pitchFamily="18" charset="0"/>
                      </a:rPr>
                      <m:t>𝑤</m:t>
                    </m:r>
                    <m:r>
                      <a:rPr lang="en-US" altLang="zh-TW" i="1" smtClean="0">
                        <a:latin typeface="Cambria Math" panose="02040503050406030204" pitchFamily="18" charset="0"/>
                      </a:rPr>
                      <m:t>=</m:t>
                    </m:r>
                    <m:r>
                      <a:rPr lang="en-US" altLang="zh-TW" i="1">
                        <a:latin typeface="Cambria Math" panose="02040503050406030204" pitchFamily="18" charset="0"/>
                      </a:rPr>
                      <m:t>1</m:t>
                    </m:r>
                  </m:oMath>
                </a14:m>
                <a:r>
                  <a:rPr lang="zh-TW" altLang="en-US" dirty="0">
                    <a:latin typeface="微軟正黑體" panose="020B0604030504040204" pitchFamily="34" charset="-120"/>
                    <a:ea typeface="微軟正黑體" panose="020B0604030504040204" pitchFamily="34" charset="-120"/>
                  </a:rPr>
                  <a:t>平面的結果</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4193643" y="1752671"/>
                <a:ext cx="4913455" cy="1530419"/>
              </a:xfrm>
              <a:prstGeom prst="rect">
                <a:avLst/>
              </a:prstGeom>
              <a:blipFill rotWithShape="1">
                <a:blip r:embed="rId13"/>
                <a:stretch>
                  <a:fillRect l="-248" t="-797" b="-2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3688790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a:buSzPts val="1800"/>
            </a:pPr>
            <a:r>
              <a:rPr lang="zh-TW" altLang="en-US" sz="1800" b="1" dirty="0">
                <a:solidFill>
                  <a:srgbClr val="0070C0"/>
                </a:solidFill>
                <a:latin typeface="Microsoft JhengHei"/>
                <a:ea typeface="Microsoft JhengHei"/>
                <a:cs typeface="Microsoft JhengHei"/>
                <a:sym typeface="Microsoft JhengHei"/>
              </a:rPr>
              <a:t>（六）齊次坐標好處：區分點與向量</a:t>
            </a:r>
          </a:p>
        </p:txBody>
      </p:sp>
      <p:grpSp>
        <p:nvGrpSpPr>
          <p:cNvPr id="44" name="群組 43"/>
          <p:cNvGrpSpPr/>
          <p:nvPr/>
        </p:nvGrpSpPr>
        <p:grpSpPr>
          <a:xfrm>
            <a:off x="889248" y="2263849"/>
            <a:ext cx="2908496" cy="2546318"/>
            <a:chOff x="1086757" y="1487249"/>
            <a:chExt cx="5926137" cy="5188188"/>
          </a:xfrm>
        </p:grpSpPr>
        <p:grpSp>
          <p:nvGrpSpPr>
            <p:cNvPr id="45" name="群組 44"/>
            <p:cNvGrpSpPr/>
            <p:nvPr/>
          </p:nvGrpSpPr>
          <p:grpSpPr>
            <a:xfrm>
              <a:off x="1086757" y="1487249"/>
              <a:ext cx="5926137" cy="5188188"/>
              <a:chOff x="3060700" y="1487249"/>
              <a:chExt cx="5926137" cy="5188188"/>
            </a:xfrm>
          </p:grpSpPr>
          <p:grpSp>
            <p:nvGrpSpPr>
              <p:cNvPr id="48" name="群組 47"/>
              <p:cNvGrpSpPr/>
              <p:nvPr/>
            </p:nvGrpSpPr>
            <p:grpSpPr>
              <a:xfrm>
                <a:off x="3060700" y="1487249"/>
                <a:ext cx="5926137" cy="5188188"/>
                <a:chOff x="3179763" y="1687513"/>
                <a:chExt cx="4589462" cy="4017962"/>
              </a:xfrm>
            </p:grpSpPr>
            <p:pic>
              <p:nvPicPr>
                <p:cNvPr id="52" name="Picture 4"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矩形 52"/>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5"/>
                      <a:stretch>
                        <a:fillRect/>
                      </a:stretch>
                    </a:blipFill>
                  </p:spPr>
                  <p:txBody>
                    <a:bodyPr/>
                    <a:lstStyle/>
                    <a:p>
                      <a:r>
                        <a:rPr lang="zh-TW" altLang="en-US">
                          <a:noFill/>
                        </a:rPr>
                        <a:t> </a:t>
                      </a:r>
                    </a:p>
                  </p:txBody>
                </p:sp>
              </mc:Fallback>
            </mc:AlternateContent>
            <p:sp>
              <p:nvSpPr>
                <p:cNvPr id="54" name="橢圓 53"/>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0" name="橢圓 4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單箭頭接點 45"/>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文字方塊 55"/>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8"/>
                <a:stretch>
                  <a:fillRect b="-4000"/>
                </a:stretch>
              </a:blipFill>
            </p:spPr>
            <p:txBody>
              <a:bodyPr/>
              <a:lstStyle/>
              <a:p>
                <a:r>
                  <a:rPr lang="zh-TW" altLang="en-US">
                    <a:noFill/>
                  </a:rPr>
                  <a:t> </a:t>
                </a:r>
              </a:p>
            </p:txBody>
          </p:sp>
        </mc:Fallback>
      </mc:AlternateContent>
      <p:sp>
        <p:nvSpPr>
          <p:cNvPr id="59" name="矩形 58"/>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59"/>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9"/>
                <a:stretch>
                  <a:fillRect/>
                </a:stretch>
              </a:blipFill>
            </p:spPr>
            <p:txBody>
              <a:bodyPr/>
              <a:lstStyle/>
              <a:p>
                <a:r>
                  <a:rPr lang="zh-TW" altLang="en-US">
                    <a:noFill/>
                  </a:rPr>
                  <a:t> </a:t>
                </a:r>
              </a:p>
            </p:txBody>
          </p:sp>
        </mc:Fallback>
      </mc:AlternateContent>
      <p:sp>
        <p:nvSpPr>
          <p:cNvPr id="61" name="矩形 60"/>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2" name="文字方塊 61"/>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3" name="矩形 62"/>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5" name="文字方塊 64"/>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1"/>
                <a:stretch>
                  <a:fillRect/>
                </a:stretch>
              </a:blipFill>
            </p:spPr>
            <p:txBody>
              <a:bodyPr/>
              <a:lstStyle/>
              <a:p>
                <a:r>
                  <a:rPr lang="zh-TW" altLang="en-US">
                    <a:noFill/>
                  </a:rPr>
                  <a:t> </a:t>
                </a:r>
              </a:p>
            </p:txBody>
          </p:sp>
        </mc:Fallback>
      </mc:AlternateContent>
      <p:cxnSp>
        <p:nvCxnSpPr>
          <p:cNvPr id="66" name="直線接點 65"/>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2"/>
                <a:stretch>
                  <a:fillRect/>
                </a:stretch>
              </a:blipFill>
            </p:spPr>
            <p:txBody>
              <a:bodyPr/>
              <a:lstStyle/>
              <a:p>
                <a:r>
                  <a:rPr lang="zh-TW" altLang="en-US">
                    <a:noFill/>
                  </a:rPr>
                  <a:t> </a:t>
                </a:r>
              </a:p>
            </p:txBody>
          </p:sp>
        </mc:Fallback>
      </mc:AlternateContent>
      <p:sp>
        <p:nvSpPr>
          <p:cNvPr id="71" name="矩形 70"/>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72" name="矩形 71"/>
          <p:cNvSpPr/>
          <p:nvPr/>
        </p:nvSpPr>
        <p:spPr>
          <a:xfrm>
            <a:off x="5108303" y="4733330"/>
            <a:ext cx="1082348"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4193643" y="1752671"/>
                <a:ext cx="4913455"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但若</a:t>
                </a:r>
                <a14:m>
                  <m:oMath xmlns:m="http://schemas.openxmlformats.org/officeDocument/2006/math">
                    <m:r>
                      <a:rPr lang="en-US" altLang="zh-TW" i="1">
                        <a:latin typeface="Cambria Math" panose="02040503050406030204" pitchFamily="18" charset="0"/>
                      </a:rPr>
                      <m:t>𝑤</m:t>
                    </m:r>
                  </m:oMath>
                </a14:m>
                <a:r>
                  <a:rPr lang="zh-TW" altLang="en-US" dirty="0">
                    <a:latin typeface="微軟正黑體" panose="020B0604030504040204" pitchFamily="34" charset="-120"/>
                    <a:ea typeface="微軟正黑體" panose="020B0604030504040204" pitchFamily="34" charset="-120"/>
                  </a:rPr>
                  <a:t>座標為</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時，該點將無法投影於</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=1</m:t>
                    </m:r>
                  </m:oMath>
                </a14:m>
                <a:r>
                  <a:rPr lang="zh-TW" altLang="en-US" dirty="0">
                    <a:latin typeface="微軟正黑體" panose="020B0604030504040204" pitchFamily="34" charset="-120"/>
                    <a:ea typeface="微軟正黑體" panose="020B0604030504040204" pitchFamily="34" charset="-120"/>
                  </a:rPr>
                  <a:t>平面上</a:t>
                </a:r>
                <a:endParaRPr lang="en-US" altLang="zh-TW" dirty="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這種點稱為無窮遠點或理想點</a:t>
                </a:r>
                <a:endParaRPr lang="en-US" altLang="zh-TW" dirty="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雖然其無法代表</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=1</m:t>
                    </m:r>
                  </m:oMath>
                </a14:m>
                <a:r>
                  <a:rPr lang="zh-TW" altLang="en-US" dirty="0">
                    <a:latin typeface="微軟正黑體" panose="020B0604030504040204" pitchFamily="34" charset="-120"/>
                    <a:ea typeface="微軟正黑體" panose="020B0604030504040204" pitchFamily="34" charset="-120"/>
                  </a:rPr>
                  <a:t>平面上的任何具體點</a:t>
                </a:r>
                <a:endParaRPr lang="en-US" altLang="zh-TW" dirty="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其在</a:t>
                </a:r>
                <a14:m>
                  <m:oMath xmlns:m="http://schemas.openxmlformats.org/officeDocument/2006/math">
                    <m:r>
                      <a:rPr lang="en-US" altLang="zh-TW" i="1">
                        <a:latin typeface="Cambria Math" panose="02040503050406030204" pitchFamily="18" charset="0"/>
                      </a:rPr>
                      <m:t>𝑤</m:t>
                    </m:r>
                    <m:r>
                      <a:rPr lang="en-US" altLang="zh-TW" i="1" smtClean="0">
                        <a:latin typeface="Cambria Math" panose="02040503050406030204" pitchFamily="18" charset="0"/>
                      </a:rPr>
                      <m:t>=</m:t>
                    </m:r>
                    <m:r>
                      <a:rPr lang="en-US" altLang="zh-TW" i="1">
                        <a:latin typeface="Cambria Math" panose="02040503050406030204" pitchFamily="18" charset="0"/>
                      </a:rPr>
                      <m:t>0</m:t>
                    </m:r>
                  </m:oMath>
                </a14:m>
                <a:r>
                  <a:rPr lang="zh-TW" altLang="en-US" dirty="0">
                    <a:latin typeface="微軟正黑體" panose="020B0604030504040204" pitchFamily="34" charset="-120"/>
                    <a:ea typeface="微軟正黑體" panose="020B0604030504040204" pitchFamily="34" charset="-120"/>
                  </a:rPr>
                  <a:t>的仍可以代表一個具體的方向</a:t>
                </a:r>
                <a:endParaRPr lang="en-US" altLang="zh-TW" dirty="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因此在圖學中，</a:t>
                </a:r>
                <a:r>
                  <a:rPr lang="en-US" altLang="zh-TW" dirty="0"/>
                  <a:t> </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=0</m:t>
                    </m:r>
                  </m:oMath>
                </a14:m>
                <a:r>
                  <a:rPr lang="zh-TW" altLang="en-US" dirty="0">
                    <a:latin typeface="微軟正黑體" panose="020B0604030504040204" pitchFamily="34" charset="-120"/>
                    <a:ea typeface="微軟正黑體" panose="020B0604030504040204" pitchFamily="34" charset="-120"/>
                  </a:rPr>
                  <a:t>的點我們將之當作向量使用</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4193643" y="1752671"/>
                <a:ext cx="4913455" cy="1169551"/>
              </a:xfrm>
              <a:prstGeom prst="rect">
                <a:avLst/>
              </a:prstGeom>
              <a:blipFill>
                <a:blip r:embed="rId13"/>
                <a:stretch>
                  <a:fillRect l="-248" t="-1571" b="-4188"/>
                </a:stretch>
              </a:blipFill>
            </p:spPr>
            <p:txBody>
              <a:bodyPr/>
              <a:lstStyle/>
              <a:p>
                <a:r>
                  <a:rPr lang="zh-TW" altLang="en-US">
                    <a:noFill/>
                  </a:rPr>
                  <a:t> </a:t>
                </a:r>
              </a:p>
            </p:txBody>
          </p:sp>
        </mc:Fallback>
      </mc:AlternateContent>
      <p:sp>
        <p:nvSpPr>
          <p:cNvPr id="2" name="橢圓 1"/>
          <p:cNvSpPr/>
          <p:nvPr/>
        </p:nvSpPr>
        <p:spPr>
          <a:xfrm>
            <a:off x="971599" y="2648857"/>
            <a:ext cx="1103944" cy="1498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443651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a:buSzPts val="1800"/>
            </a:pPr>
            <a:r>
              <a:rPr lang="zh-TW" altLang="en-US" sz="1800" b="1" dirty="0">
                <a:solidFill>
                  <a:srgbClr val="0070C0"/>
                </a:solidFill>
                <a:latin typeface="Microsoft JhengHei"/>
                <a:ea typeface="Microsoft JhengHei"/>
                <a:cs typeface="Microsoft JhengHei"/>
                <a:sym typeface="Microsoft JhengHei"/>
              </a:rPr>
              <a:t>（六）齊次坐標好處：區分點與向量</a:t>
            </a:r>
          </a:p>
        </p:txBody>
      </p:sp>
      <mc:AlternateContent xmlns:mc="http://schemas.openxmlformats.org/markup-compatibility/2006" xmlns:a14="http://schemas.microsoft.com/office/drawing/2010/main">
        <mc:Choice Requires="a14">
          <p:sp>
            <p:nvSpPr>
              <p:cNvPr id="73" name="矩形 72"/>
              <p:cNvSpPr/>
              <p:nvPr/>
            </p:nvSpPr>
            <p:spPr>
              <a:xfrm>
                <a:off x="723966" y="1757258"/>
                <a:ext cx="4913455" cy="2144754"/>
              </a:xfrm>
              <a:prstGeom prst="rect">
                <a:avLst/>
              </a:prstGeom>
            </p:spPr>
            <p:txBody>
              <a:bodyPr wrap="square">
                <a:spAutoFit/>
              </a:bodyPr>
              <a:lstStyle/>
              <a:p>
                <a:pPr marL="285750" indent="-285750" fontAlgn="base">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向量不會受平移影響</a:t>
                </a:r>
                <a:endParaRPr lang="en-US" altLang="zh-TW" sz="1600"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以點</a:t>
                </a:r>
                <a14:m>
                  <m:oMath xmlns:m="http://schemas.openxmlformats.org/officeDocument/2006/math">
                    <m:sSup>
                      <m:sSupPr>
                        <m:ctrlPr>
                          <a:rPr lang="en-US" altLang="zh-TW" sz="1600" i="1" smtClean="0">
                            <a:latin typeface="Cambria Math" panose="02040503050406030204" pitchFamily="18" charset="0"/>
                            <a:ea typeface="微軟正黑體" panose="020B0604030504040204" pitchFamily="34" charset="-120"/>
                          </a:rPr>
                        </m:ctrlPr>
                      </m:sSupPr>
                      <m:e>
                        <m:d>
                          <m:dPr>
                            <m:ctrlPr>
                              <a:rPr lang="en-US" altLang="zh-TW" sz="1600" i="1" smtClean="0">
                                <a:latin typeface="Cambria Math" panose="02040503050406030204" pitchFamily="18" charset="0"/>
                                <a:ea typeface="微軟正黑體" panose="020B0604030504040204" pitchFamily="34" charset="-120"/>
                              </a:rPr>
                            </m:ctrlPr>
                          </m:dPr>
                          <m:e>
                            <m:r>
                              <a:rPr lang="en-US" altLang="zh-TW" sz="1600" b="0" i="1" smtClean="0">
                                <a:latin typeface="Cambria Math" panose="02040503050406030204" pitchFamily="18" charset="0"/>
                                <a:ea typeface="微軟正黑體" panose="020B0604030504040204" pitchFamily="34" charset="-120"/>
                              </a:rPr>
                              <m:t>𝑥</m:t>
                            </m:r>
                            <m:r>
                              <a:rPr lang="en-US" altLang="zh-TW" sz="1600" b="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𝑦</m:t>
                            </m:r>
                            <m:r>
                              <a:rPr lang="en-US" altLang="zh-TW" sz="1600" b="0" i="1" smtClean="0">
                                <a:latin typeface="Cambria Math" panose="02040503050406030204" pitchFamily="18" charset="0"/>
                                <a:ea typeface="微軟正黑體" panose="020B0604030504040204" pitchFamily="34" charset="-120"/>
                              </a:rPr>
                              <m:t>,1</m:t>
                            </m:r>
                          </m:e>
                        </m:d>
                      </m:e>
                      <m:sup>
                        <m:r>
                          <m:rPr>
                            <m:sty m:val="p"/>
                          </m:rPr>
                          <a:rPr lang="en-US" altLang="zh-TW" sz="1600" i="1">
                            <a:latin typeface="Cambria Math" panose="02040503050406030204" pitchFamily="18" charset="0"/>
                            <a:ea typeface="微軟正黑體" panose="020B0604030504040204" pitchFamily="34" charset="-120"/>
                          </a:rPr>
                          <m:t>T</m:t>
                        </m:r>
                      </m:sup>
                    </m:sSup>
                    <m:r>
                      <a:rPr lang="zh-TW" altLang="en-US" sz="1600" i="1">
                        <a:latin typeface="Cambria Math" panose="02040503050406030204" pitchFamily="18" charset="0"/>
                        <a:ea typeface="微軟正黑體" panose="020B0604030504040204" pitchFamily="34" charset="-120"/>
                      </a:rPr>
                      <m:t>與</m:t>
                    </m:r>
                  </m:oMath>
                </a14:m>
                <a:r>
                  <a:rPr lang="zh-TW" altLang="en-US" sz="1600" dirty="0">
                    <a:latin typeface="微軟正黑體" panose="020B0604030504040204" pitchFamily="34" charset="-120"/>
                    <a:ea typeface="微軟正黑體" panose="020B0604030504040204" pitchFamily="34" charset="-120"/>
                  </a:rPr>
                  <a:t>向量</a:t>
                </a:r>
                <a14:m>
                  <m:oMath xmlns:m="http://schemas.openxmlformats.org/officeDocument/2006/math">
                    <m:sSup>
                      <m:sSupPr>
                        <m:ctrlPr>
                          <a:rPr lang="en-US" altLang="zh-TW" sz="1600" i="1">
                            <a:latin typeface="Cambria Math" panose="02040503050406030204" pitchFamily="18" charset="0"/>
                            <a:ea typeface="微軟正黑體" panose="020B0604030504040204" pitchFamily="34" charset="-120"/>
                          </a:rPr>
                        </m:ctrlPr>
                      </m:sSupPr>
                      <m:e>
                        <m:d>
                          <m:dPr>
                            <m:ctrlPr>
                              <a:rPr lang="en-US" altLang="zh-TW" sz="1600" i="1">
                                <a:latin typeface="Cambria Math" panose="02040503050406030204" pitchFamily="18" charset="0"/>
                                <a:ea typeface="微軟正黑體" panose="020B0604030504040204" pitchFamily="34" charset="-120"/>
                              </a:rPr>
                            </m:ctrlPr>
                          </m:dPr>
                          <m:e>
                            <m:r>
                              <a:rPr lang="en-US" altLang="zh-TW" sz="1600" i="1">
                                <a:latin typeface="Cambria Math" panose="02040503050406030204" pitchFamily="18" charset="0"/>
                                <a:ea typeface="微軟正黑體" panose="020B0604030504040204" pitchFamily="34" charset="-120"/>
                              </a:rPr>
                              <m:t>𝑥</m:t>
                            </m:r>
                            <m:r>
                              <a:rPr lang="en-US" altLang="zh-TW" sz="1600" i="1">
                                <a:latin typeface="Cambria Math" panose="02040503050406030204" pitchFamily="18" charset="0"/>
                                <a:ea typeface="微軟正黑體" panose="020B0604030504040204" pitchFamily="34" charset="-120"/>
                              </a:rPr>
                              <m:t>,</m:t>
                            </m:r>
                            <m:r>
                              <a:rPr lang="en-US" altLang="zh-TW" sz="1600" i="1">
                                <a:latin typeface="Cambria Math" panose="02040503050406030204" pitchFamily="18" charset="0"/>
                                <a:ea typeface="微軟正黑體" panose="020B0604030504040204" pitchFamily="34" charset="-120"/>
                              </a:rPr>
                              <m:t>𝑦</m:t>
                            </m:r>
                            <m:r>
                              <a:rPr lang="en-US" altLang="zh-TW" sz="1600" i="1">
                                <a:latin typeface="Cambria Math" panose="02040503050406030204" pitchFamily="18" charset="0"/>
                                <a:ea typeface="微軟正黑體" panose="020B0604030504040204" pitchFamily="34" charset="-120"/>
                              </a:rPr>
                              <m:t>,0</m:t>
                            </m:r>
                          </m:e>
                        </m:d>
                      </m:e>
                      <m:sup>
                        <m:r>
                          <m:rPr>
                            <m:sty m:val="p"/>
                          </m:rPr>
                          <a:rPr lang="en-US" altLang="zh-TW" sz="1600" i="1">
                            <a:latin typeface="Cambria Math" panose="02040503050406030204" pitchFamily="18" charset="0"/>
                            <a:ea typeface="微軟正黑體" panose="020B0604030504040204" pitchFamily="34" charset="-120"/>
                          </a:rPr>
                          <m:t>T</m:t>
                        </m:r>
                      </m:sup>
                    </m:sSup>
                  </m:oMath>
                </a14:m>
                <a:r>
                  <a:rPr lang="zh-TW" altLang="en-US" sz="1600" dirty="0">
                    <a:latin typeface="微軟正黑體" panose="020B0604030504040204" pitchFamily="34" charset="-120"/>
                    <a:ea typeface="微軟正黑體" panose="020B0604030504040204" pitchFamily="34" charset="-120"/>
                  </a:rPr>
                  <a:t>示範：</a:t>
                </a:r>
                <a:endParaRPr lang="en-US" altLang="zh-TW" sz="1600"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點：</a:t>
                </a:r>
                <a14:m>
                  <m:oMath xmlns:m="http://schemas.openxmlformats.org/officeDocument/2006/math">
                    <m:d>
                      <m:dPr>
                        <m:begChr m:val="["/>
                        <m:endChr m:val="]"/>
                        <m:ctrlPr>
                          <a:rPr lang="en-US" altLang="zh-TW" sz="1600" i="1" smtClean="0">
                            <a:latin typeface="Cambria Math" panose="02040503050406030204" pitchFamily="18" charset="0"/>
                            <a:ea typeface="微軟正黑體" panose="020B0604030504040204" pitchFamily="34" charset="-120"/>
                          </a:rPr>
                        </m:ctrlPr>
                      </m:dPr>
                      <m:e>
                        <m:m>
                          <m:mPr>
                            <m:mcs>
                              <m:mc>
                                <m:mcPr>
                                  <m:count m:val="3"/>
                                  <m:mcJc m:val="center"/>
                                </m:mcPr>
                              </m:mc>
                            </m:mcs>
                            <m:ctrlPr>
                              <a:rPr lang="en-US" altLang="zh-TW" sz="1600" i="1" smtClean="0">
                                <a:latin typeface="Cambria Math" panose="02040503050406030204" pitchFamily="18" charset="0"/>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0</m:t>
                              </m:r>
                            </m:e>
                            <m:e>
                              <m:r>
                                <a:rPr lang="en-US" altLang="zh-TW" sz="1600" b="0" i="1" smtClean="0">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e>
                              <m:r>
                                <a:rPr lang="en-US" altLang="zh-TW" sz="1600" b="0" i="1" smtClean="0">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mr>
                        </m:m>
                      </m:e>
                    </m:d>
                    <m:d>
                      <m:dPr>
                        <m:begChr m:val="["/>
                        <m:endChr m:val="]"/>
                        <m:ctrlPr>
                          <a:rPr lang="en-US" altLang="zh-TW" sz="1600" i="1" smtClean="0">
                            <a:latin typeface="Cambria Math" panose="02040503050406030204" pitchFamily="18" charset="0"/>
                            <a:ea typeface="微軟正黑體" panose="020B0604030504040204" pitchFamily="34" charset="-120"/>
                          </a:rPr>
                        </m:ctrlPr>
                      </m:dPr>
                      <m:e>
                        <m:m>
                          <m:mPr>
                            <m:mcs>
                              <m:mc>
                                <m:mcPr>
                                  <m:count m:val="1"/>
                                  <m:mcJc m:val="center"/>
                                </m:mcPr>
                              </m:mc>
                            </m:mcs>
                            <m:ctrlPr>
                              <a:rPr lang="en-US" altLang="zh-TW" sz="1600" i="1" smtClean="0">
                                <a:latin typeface="Cambria Math" panose="02040503050406030204" pitchFamily="18" charset="0"/>
                                <a:ea typeface="微軟正黑體" panose="020B0604030504040204" pitchFamily="34" charset="-120"/>
                              </a:rPr>
                            </m:ctrlPr>
                          </m:mPr>
                          <m:mr>
                            <m:e>
                              <m:r>
                                <m:rPr>
                                  <m:brk m:alnAt="7"/>
                                </m:rPr>
                                <a:rPr lang="en-US" altLang="zh-TW" sz="1600" b="0" i="1" smtClean="0">
                                  <a:latin typeface="Cambria Math" panose="02040503050406030204" pitchFamily="18" charset="0"/>
                                  <a:ea typeface="微軟正黑體" panose="020B0604030504040204" pitchFamily="34" charset="-120"/>
                                </a:rPr>
                                <m:t>𝑥</m:t>
                              </m:r>
                            </m:e>
                          </m:mr>
                          <m:mr>
                            <m:e>
                              <m:r>
                                <a:rPr lang="en-US" altLang="zh-TW" sz="1600" b="0" i="1" smtClean="0">
                                  <a:latin typeface="Cambria Math" panose="02040503050406030204" pitchFamily="18" charset="0"/>
                                  <a:ea typeface="微軟正黑體" panose="020B0604030504040204" pitchFamily="34" charset="-120"/>
                                </a:rPr>
                                <m:t>𝑦</m:t>
                              </m:r>
                            </m:e>
                          </m:mr>
                          <m:mr>
                            <m:e>
                              <m:r>
                                <a:rPr lang="en-US" altLang="zh-TW" sz="1600" b="0" i="1" smtClean="0">
                                  <a:latin typeface="Cambria Math" panose="02040503050406030204" pitchFamily="18" charset="0"/>
                                  <a:ea typeface="微軟正黑體" panose="020B0604030504040204" pitchFamily="34" charset="-120"/>
                                </a:rPr>
                                <m:t>1</m:t>
                              </m:r>
                            </m:e>
                          </m:mr>
                        </m:m>
                      </m:e>
                    </m:d>
                    <m:r>
                      <a:rPr lang="en-US" altLang="zh-TW" sz="1600" i="1">
                        <a:latin typeface="Cambria Math" panose="02040503050406030204" pitchFamily="18" charset="0"/>
                        <a:ea typeface="微軟正黑體" panose="020B0604030504040204" pitchFamily="34" charset="-120"/>
                      </a:rPr>
                      <m:t>=</m:t>
                    </m:r>
                    <m:d>
                      <m:dPr>
                        <m:begChr m:val="["/>
                        <m:endChr m:val="]"/>
                        <m:ctrlPr>
                          <a:rPr lang="en-US" altLang="zh-TW" sz="1600" i="1">
                            <a:latin typeface="Cambria Math" panose="02040503050406030204" pitchFamily="18" charset="0"/>
                            <a:ea typeface="微軟正黑體" panose="020B0604030504040204" pitchFamily="34" charset="-120"/>
                          </a:rPr>
                        </m:ctrlPr>
                      </m:dPr>
                      <m:e>
                        <m:m>
                          <m:mPr>
                            <m:mcs>
                              <m:mc>
                                <m:mcPr>
                                  <m:count m:val="1"/>
                                  <m:mcJc m:val="center"/>
                                </m:mcPr>
                              </m:mc>
                            </m:mcs>
                            <m:ctrlPr>
                              <a:rPr lang="en-US" altLang="zh-TW" sz="1600" i="1">
                                <a:latin typeface="Cambria Math" panose="02040503050406030204" pitchFamily="18" charset="0"/>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r>
                                <a:rPr lang="en-US" altLang="zh-TW" sz="160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𝑦</m:t>
                              </m:r>
                              <m:r>
                                <a:rPr lang="en-US" altLang="zh-TW" sz="1600" b="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1</m:t>
                              </m:r>
                            </m:e>
                          </m:mr>
                        </m:m>
                      </m:e>
                    </m:d>
                  </m:oMath>
                </a14:m>
                <a:endParaRPr lang="en-US" altLang="zh-TW" sz="1600"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向量：</a:t>
                </a:r>
                <a14:m>
                  <m:oMath xmlns:m="http://schemas.openxmlformats.org/officeDocument/2006/math">
                    <m:d>
                      <m:dPr>
                        <m:begChr m:val="["/>
                        <m:endChr m:val="]"/>
                        <m:ctrlPr>
                          <a:rPr lang="en-US" altLang="zh-TW" sz="1600" i="1">
                            <a:latin typeface="Cambria Math" panose="02040503050406030204" pitchFamily="18" charset="0"/>
                            <a:ea typeface="微軟正黑體" panose="020B0604030504040204" pitchFamily="34" charset="-120"/>
                          </a:rPr>
                        </m:ctrlPr>
                      </m:dPr>
                      <m:e>
                        <m:m>
                          <m:mPr>
                            <m:mcs>
                              <m:mc>
                                <m:mcPr>
                                  <m:count m:val="3"/>
                                  <m:mcJc m:val="center"/>
                                </m:mcPr>
                              </m:mc>
                            </m:mcs>
                            <m:ctrlPr>
                              <a:rPr lang="en-US" altLang="zh-TW" sz="1600" i="1">
                                <a:latin typeface="Cambria Math" panose="02040503050406030204" pitchFamily="18" charset="0"/>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mr>
                        </m:m>
                      </m:e>
                    </m:d>
                    <m:d>
                      <m:dPr>
                        <m:begChr m:val="["/>
                        <m:endChr m:val="]"/>
                        <m:ctrlPr>
                          <a:rPr lang="en-US" altLang="zh-TW" sz="1600" i="1">
                            <a:latin typeface="Cambria Math" panose="02040503050406030204" pitchFamily="18" charset="0"/>
                            <a:ea typeface="微軟正黑體" panose="020B0604030504040204" pitchFamily="34" charset="-120"/>
                          </a:rPr>
                        </m:ctrlPr>
                      </m:dPr>
                      <m:e>
                        <m:m>
                          <m:mPr>
                            <m:mcs>
                              <m:mc>
                                <m:mcPr>
                                  <m:count m:val="1"/>
                                  <m:mcJc m:val="center"/>
                                </m:mcPr>
                              </m:mc>
                            </m:mcs>
                            <m:ctrlPr>
                              <a:rPr lang="en-US" altLang="zh-TW" sz="1600" i="1">
                                <a:latin typeface="Cambria Math" panose="02040503050406030204" pitchFamily="18" charset="0"/>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e>
                          </m:mr>
                          <m:mr>
                            <m:e>
                              <m:r>
                                <a:rPr lang="en-US" altLang="zh-TW" sz="1600" i="1">
                                  <a:latin typeface="Cambria Math" panose="02040503050406030204" pitchFamily="18" charset="0"/>
                                  <a:ea typeface="微軟正黑體" panose="020B0604030504040204" pitchFamily="34" charset="-120"/>
                                </a:rPr>
                                <m:t>𝑦</m:t>
                              </m:r>
                            </m:e>
                          </m:mr>
                          <m:mr>
                            <m:e>
                              <m:r>
                                <a:rPr lang="en-US" altLang="zh-TW" sz="1600" i="1" smtClean="0">
                                  <a:latin typeface="Cambria Math" panose="02040503050406030204" pitchFamily="18" charset="0"/>
                                  <a:ea typeface="微軟正黑體" panose="020B0604030504040204" pitchFamily="34" charset="-120"/>
                                </a:rPr>
                                <m:t>0</m:t>
                              </m:r>
                            </m:e>
                          </m:mr>
                        </m:m>
                      </m:e>
                    </m:d>
                    <m:r>
                      <a:rPr lang="en-US" altLang="zh-TW" sz="1600" i="1">
                        <a:latin typeface="Cambria Math" panose="02040503050406030204" pitchFamily="18" charset="0"/>
                        <a:ea typeface="微軟正黑體" panose="020B0604030504040204" pitchFamily="34" charset="-120"/>
                      </a:rPr>
                      <m:t>=</m:t>
                    </m:r>
                    <m:d>
                      <m:dPr>
                        <m:begChr m:val="["/>
                        <m:endChr m:val="]"/>
                        <m:ctrlPr>
                          <a:rPr lang="en-US" altLang="zh-TW" sz="1600" i="1">
                            <a:latin typeface="Cambria Math" panose="02040503050406030204" pitchFamily="18" charset="0"/>
                            <a:ea typeface="微軟正黑體" panose="020B0604030504040204" pitchFamily="34" charset="-120"/>
                          </a:rPr>
                        </m:ctrlPr>
                      </m:dPr>
                      <m:e>
                        <m:m>
                          <m:mPr>
                            <m:mcs>
                              <m:mc>
                                <m:mcPr>
                                  <m:count m:val="1"/>
                                  <m:mcJc m:val="center"/>
                                </m:mcPr>
                              </m:mc>
                            </m:mcs>
                            <m:ctrlPr>
                              <a:rPr lang="en-US" altLang="zh-TW" sz="1600" i="1">
                                <a:latin typeface="Cambria Math" panose="02040503050406030204" pitchFamily="18" charset="0"/>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r>
                                <a:rPr lang="en-US" altLang="zh-TW" sz="1600" i="1">
                                  <a:latin typeface="Cambria Math" panose="02040503050406030204" pitchFamily="18" charset="0"/>
                                  <a:ea typeface="微軟正黑體" panose="020B0604030504040204" pitchFamily="34" charset="-120"/>
                                </a:rPr>
                                <m:t>+</m:t>
                              </m:r>
                              <m:r>
                                <a:rPr lang="en-US" altLang="zh-TW" sz="1600" i="1" smtClean="0">
                                  <a:latin typeface="Cambria Math" panose="02040503050406030204" pitchFamily="18" charset="0"/>
                                  <a:ea typeface="微軟正黑體" panose="020B0604030504040204" pitchFamily="34" charset="-120"/>
                                </a:rPr>
                                <m:t>0</m:t>
                              </m:r>
                            </m:e>
                          </m:mr>
                          <m:mr>
                            <m:e>
                              <m:r>
                                <a:rPr lang="en-US" altLang="zh-TW" sz="1600" i="1">
                                  <a:latin typeface="Cambria Math" panose="02040503050406030204" pitchFamily="18" charset="0"/>
                                  <a:ea typeface="微軟正黑體" panose="020B0604030504040204" pitchFamily="34" charset="-120"/>
                                </a:rPr>
                                <m:t>𝑦</m:t>
                              </m:r>
                              <m:r>
                                <a:rPr lang="en-US" altLang="zh-TW" sz="1600" i="1">
                                  <a:latin typeface="Cambria Math" panose="02040503050406030204" pitchFamily="18" charset="0"/>
                                  <a:ea typeface="微軟正黑體" panose="020B0604030504040204" pitchFamily="34" charset="-120"/>
                                </a:rPr>
                                <m:t>+0</m:t>
                              </m:r>
                            </m:e>
                          </m:mr>
                          <m:mr>
                            <m:e>
                              <m:r>
                                <a:rPr lang="en-US" altLang="zh-TW" sz="1600" i="1" smtClean="0">
                                  <a:latin typeface="Cambria Math" panose="02040503050406030204" pitchFamily="18" charset="0"/>
                                  <a:ea typeface="微軟正黑體" panose="020B0604030504040204" pitchFamily="34" charset="-120"/>
                                </a:rPr>
                                <m:t>0</m:t>
                              </m:r>
                            </m:e>
                          </m:mr>
                        </m:m>
                      </m:e>
                    </m:d>
                  </m:oMath>
                </a14:m>
                <a:endParaRPr lang="en-US" altLang="zh-TW" sz="1600" dirty="0">
                  <a:latin typeface="微軟正黑體" panose="020B0604030504040204" pitchFamily="34" charset="-12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723966" y="1757258"/>
                <a:ext cx="4913455" cy="2144754"/>
              </a:xfrm>
              <a:prstGeom prst="rect">
                <a:avLst/>
              </a:prstGeom>
              <a:blipFill rotWithShape="1">
                <a:blip r:embed="rId4"/>
                <a:stretch>
                  <a:fillRect l="-496" t="-1136"/>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0258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50"/>
          <p:cNvGrpSpPr/>
          <p:nvPr/>
        </p:nvGrpSpPr>
        <p:grpSpPr>
          <a:xfrm>
            <a:off x="0" y="0"/>
            <a:ext cx="791072" cy="791072"/>
            <a:chOff x="0" y="0"/>
            <a:chExt cx="791072" cy="791072"/>
          </a:xfrm>
        </p:grpSpPr>
        <p:sp>
          <p:nvSpPr>
            <p:cNvPr id="195" name="Google Shape;195;p5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6" name="Google Shape;196;p5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7" name="Google Shape;197;p5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8" name="Google Shape;198;p5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99" name="Google Shape;199;p50"/>
          <p:cNvGrpSpPr/>
          <p:nvPr/>
        </p:nvGrpSpPr>
        <p:grpSpPr>
          <a:xfrm>
            <a:off x="8460432" y="4299942"/>
            <a:ext cx="500406" cy="640288"/>
            <a:chOff x="8460432" y="4299942"/>
            <a:chExt cx="500406" cy="640288"/>
          </a:xfrm>
        </p:grpSpPr>
        <p:sp>
          <p:nvSpPr>
            <p:cNvPr id="200" name="Google Shape;200;p5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1" name="Google Shape;201;p5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2" name="Google Shape;202;p5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03" name="Google Shape;203;p5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04" name="Google Shape;204;p50"/>
          <p:cNvSpPr/>
          <p:nvPr/>
        </p:nvSpPr>
        <p:spPr>
          <a:xfrm>
            <a:off x="889248" y="875496"/>
            <a:ext cx="449555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 四 ) 範例</a:t>
            </a:r>
            <a:endParaRPr sz="2000" b="0" i="0" u="none" strike="noStrike" cap="none">
              <a:solidFill>
                <a:srgbClr val="0070C0"/>
              </a:solidFill>
              <a:latin typeface="Microsoft JhengHei"/>
              <a:ea typeface="Microsoft JhengHei"/>
              <a:cs typeface="Microsoft JhengHei"/>
              <a:sym typeface="Microsoft JhengHei"/>
            </a:endParaRPr>
          </a:p>
        </p:txBody>
      </p:sp>
      <p:sp>
        <p:nvSpPr>
          <p:cNvPr id="205" name="Google Shape;205;p50"/>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206" name="Google Shape;206;p50"/>
          <p:cNvGrpSpPr/>
          <p:nvPr/>
        </p:nvGrpSpPr>
        <p:grpSpPr>
          <a:xfrm>
            <a:off x="3400068" y="22405"/>
            <a:ext cx="5743932" cy="5121095"/>
            <a:chOff x="3854447" y="-95359"/>
            <a:chExt cx="7778843" cy="6935353"/>
          </a:xfrm>
        </p:grpSpPr>
        <p:sp>
          <p:nvSpPr>
            <p:cNvPr id="207" name="Google Shape;207;p50"/>
            <p:cNvSpPr/>
            <p:nvPr/>
          </p:nvSpPr>
          <p:spPr>
            <a:xfrm>
              <a:off x="7572081" y="3290096"/>
              <a:ext cx="904590"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左手</a:t>
              </a:r>
              <a:endParaRPr sz="1400" b="0" i="0" u="none" strike="noStrike" cap="none">
                <a:solidFill>
                  <a:schemeClr val="lt1"/>
                </a:solidFill>
                <a:latin typeface="Microsoft JhengHei"/>
                <a:ea typeface="Microsoft JhengHei"/>
                <a:cs typeface="Microsoft JhengHei"/>
                <a:sym typeface="Microsoft JhengHei"/>
              </a:endParaRPr>
            </a:p>
          </p:txBody>
        </p:sp>
        <p:sp>
          <p:nvSpPr>
            <p:cNvPr id="208" name="Google Shape;208;p50"/>
            <p:cNvSpPr/>
            <p:nvPr/>
          </p:nvSpPr>
          <p:spPr>
            <a:xfrm>
              <a:off x="8645743" y="3290096"/>
              <a:ext cx="901842"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右手</a:t>
              </a:r>
              <a:endParaRPr sz="1400" b="0" i="0" u="none" strike="noStrike" cap="none">
                <a:solidFill>
                  <a:schemeClr val="lt1"/>
                </a:solidFill>
                <a:latin typeface="Microsoft JhengHei"/>
                <a:ea typeface="Microsoft JhengHei"/>
                <a:cs typeface="Microsoft JhengHei"/>
                <a:sym typeface="Microsoft JhengHei"/>
              </a:endParaRPr>
            </a:p>
          </p:txBody>
        </p:sp>
        <p:sp>
          <p:nvSpPr>
            <p:cNvPr id="209" name="Google Shape;209;p50"/>
            <p:cNvSpPr/>
            <p:nvPr/>
          </p:nvSpPr>
          <p:spPr>
            <a:xfrm>
              <a:off x="9740184" y="3269240"/>
              <a:ext cx="930124"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10" name="Google Shape;210;p50"/>
            <p:cNvSpPr/>
            <p:nvPr/>
          </p:nvSpPr>
          <p:spPr>
            <a:xfrm>
              <a:off x="10684253" y="3269167"/>
              <a:ext cx="9490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11" name="Google Shape;211;p50"/>
            <p:cNvSpPr/>
            <p:nvPr/>
          </p:nvSpPr>
          <p:spPr>
            <a:xfrm>
              <a:off x="7609610" y="4343557"/>
              <a:ext cx="867061"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icrosoft JhengHei"/>
                  <a:ea typeface="Microsoft JhengHei"/>
                  <a:cs typeface="Microsoft JhengHei"/>
                  <a:sym typeface="Microsoft JhengHei"/>
                </a:rPr>
                <a:t>左手臂</a:t>
              </a:r>
              <a:endParaRPr sz="1050" b="0" i="0" u="none" strike="noStrike" cap="none">
                <a:solidFill>
                  <a:schemeClr val="lt1"/>
                </a:solidFill>
                <a:latin typeface="Microsoft JhengHei"/>
                <a:ea typeface="Microsoft JhengHei"/>
                <a:cs typeface="Microsoft JhengHei"/>
                <a:sym typeface="Microsoft JhengHei"/>
              </a:endParaRPr>
            </a:p>
          </p:txBody>
        </p:sp>
        <p:sp>
          <p:nvSpPr>
            <p:cNvPr id="212" name="Google Shape;212;p50"/>
            <p:cNvSpPr/>
            <p:nvPr/>
          </p:nvSpPr>
          <p:spPr>
            <a:xfrm>
              <a:off x="8659262" y="4349924"/>
              <a:ext cx="878619"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icrosoft JhengHei"/>
                  <a:ea typeface="Microsoft JhengHei"/>
                  <a:cs typeface="Microsoft JhengHei"/>
                  <a:sym typeface="Microsoft JhengHei"/>
                </a:rPr>
                <a:t>右手臂</a:t>
              </a:r>
              <a:endParaRPr sz="1050" b="0" i="0" u="none" strike="noStrike" cap="none">
                <a:solidFill>
                  <a:schemeClr val="lt1"/>
                </a:solidFill>
                <a:latin typeface="Microsoft JhengHei"/>
                <a:ea typeface="Microsoft JhengHei"/>
                <a:cs typeface="Microsoft JhengHei"/>
                <a:sym typeface="Microsoft JhengHei"/>
              </a:endParaRPr>
            </a:p>
          </p:txBody>
        </p:sp>
        <p:sp>
          <p:nvSpPr>
            <p:cNvPr id="213" name="Google Shape;213;p50"/>
            <p:cNvSpPr/>
            <p:nvPr/>
          </p:nvSpPr>
          <p:spPr>
            <a:xfrm>
              <a:off x="9785264" y="4374137"/>
              <a:ext cx="841485"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左腿</a:t>
              </a:r>
              <a:endParaRPr sz="1200" b="0" i="0" u="none" strike="noStrike" cap="none">
                <a:solidFill>
                  <a:schemeClr val="lt1"/>
                </a:solidFill>
                <a:latin typeface="Microsoft JhengHei"/>
                <a:ea typeface="Microsoft JhengHei"/>
                <a:cs typeface="Microsoft JhengHei"/>
                <a:sym typeface="Microsoft JhengHei"/>
              </a:endParaRPr>
            </a:p>
          </p:txBody>
        </p:sp>
        <p:sp>
          <p:nvSpPr>
            <p:cNvPr id="214" name="Google Shape;214;p50"/>
            <p:cNvSpPr/>
            <p:nvPr/>
          </p:nvSpPr>
          <p:spPr>
            <a:xfrm>
              <a:off x="10716361" y="4410579"/>
              <a:ext cx="884821" cy="443347"/>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右腿</a:t>
              </a:r>
              <a:endParaRPr sz="1200" b="0" i="0" u="none" strike="noStrike" cap="none">
                <a:solidFill>
                  <a:schemeClr val="lt1"/>
                </a:solidFill>
                <a:latin typeface="Microsoft JhengHei"/>
                <a:ea typeface="Microsoft JhengHei"/>
                <a:cs typeface="Microsoft JhengHei"/>
                <a:sym typeface="Microsoft JhengHei"/>
              </a:endParaRPr>
            </a:p>
          </p:txBody>
        </p:sp>
        <p:sp>
          <p:nvSpPr>
            <p:cNvPr id="215" name="Google Shape;215;p50"/>
            <p:cNvSpPr/>
            <p:nvPr/>
          </p:nvSpPr>
          <p:spPr>
            <a:xfrm>
              <a:off x="8745683" y="5009214"/>
              <a:ext cx="7204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肢</a:t>
              </a:r>
              <a:endParaRPr sz="1200" b="0" i="0" u="none" strike="noStrike" cap="none">
                <a:solidFill>
                  <a:schemeClr val="lt1"/>
                </a:solidFill>
                <a:latin typeface="Microsoft JhengHei"/>
                <a:ea typeface="Microsoft JhengHei"/>
                <a:cs typeface="Microsoft JhengHei"/>
                <a:sym typeface="Microsoft JhengHei"/>
              </a:endParaRPr>
            </a:p>
          </p:txBody>
        </p:sp>
        <p:sp>
          <p:nvSpPr>
            <p:cNvPr id="216" name="Google Shape;216;p50"/>
            <p:cNvSpPr/>
            <p:nvPr/>
          </p:nvSpPr>
          <p:spPr>
            <a:xfrm>
              <a:off x="9744804" y="5007977"/>
              <a:ext cx="8673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道具</a:t>
              </a:r>
              <a:endParaRPr sz="1200" b="0" i="0" u="none" strike="noStrike" cap="none">
                <a:solidFill>
                  <a:schemeClr val="lt1"/>
                </a:solidFill>
                <a:latin typeface="Microsoft JhengHei"/>
                <a:ea typeface="Microsoft JhengHei"/>
                <a:cs typeface="Microsoft JhengHei"/>
                <a:sym typeface="Microsoft JhengHei"/>
              </a:endParaRPr>
            </a:p>
          </p:txBody>
        </p:sp>
        <p:sp>
          <p:nvSpPr>
            <p:cNvPr id="217" name="Google Shape;217;p50"/>
            <p:cNvSpPr/>
            <p:nvPr/>
          </p:nvSpPr>
          <p:spPr>
            <a:xfrm>
              <a:off x="8139541" y="6211921"/>
              <a:ext cx="1900386" cy="628073"/>
            </a:xfrm>
            <a:prstGeom prst="flowChartPreparation">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030A0"/>
                  </a:solidFill>
                  <a:latin typeface="Microsoft JhengHei"/>
                  <a:ea typeface="Microsoft JhengHei"/>
                  <a:cs typeface="Microsoft JhengHei"/>
                  <a:sym typeface="Microsoft JhengHei"/>
                </a:rPr>
                <a:t>畫正方形</a:t>
              </a:r>
              <a:endParaRPr sz="1200" b="0" i="0" u="none" strike="noStrike" cap="none">
                <a:solidFill>
                  <a:srgbClr val="7030A0"/>
                </a:solidFill>
                <a:latin typeface="Microsoft JhengHei"/>
                <a:ea typeface="Microsoft JhengHei"/>
                <a:cs typeface="Microsoft JhengHei"/>
                <a:sym typeface="Microsoft JhengHei"/>
              </a:endParaRPr>
            </a:p>
          </p:txBody>
        </p:sp>
        <p:sp>
          <p:nvSpPr>
            <p:cNvPr id="218" name="Google Shape;218;p50"/>
            <p:cNvSpPr/>
            <p:nvPr/>
          </p:nvSpPr>
          <p:spPr>
            <a:xfrm>
              <a:off x="8064365" y="2199890"/>
              <a:ext cx="959031"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手</a:t>
              </a:r>
              <a:endParaRPr sz="1200" b="0" i="0" u="none" strike="noStrike" cap="none">
                <a:solidFill>
                  <a:schemeClr val="lt1"/>
                </a:solidFill>
                <a:latin typeface="Microsoft JhengHei"/>
                <a:ea typeface="Microsoft JhengHei"/>
                <a:cs typeface="Microsoft JhengHei"/>
                <a:sym typeface="Microsoft JhengHei"/>
              </a:endParaRPr>
            </a:p>
          </p:txBody>
        </p:sp>
        <p:sp>
          <p:nvSpPr>
            <p:cNvPr id="219" name="Google Shape;219;p50"/>
            <p:cNvSpPr/>
            <p:nvPr/>
          </p:nvSpPr>
          <p:spPr>
            <a:xfrm>
              <a:off x="10171685" y="2199890"/>
              <a:ext cx="92825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20" name="Google Shape;220;p50"/>
            <p:cNvSpPr/>
            <p:nvPr/>
          </p:nvSpPr>
          <p:spPr>
            <a:xfrm>
              <a:off x="5070758" y="145278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1" name="Google Shape;221;p50"/>
            <p:cNvSpPr/>
            <p:nvPr/>
          </p:nvSpPr>
          <p:spPr>
            <a:xfrm>
              <a:off x="4943897" y="2199890"/>
              <a:ext cx="1011103"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頭部</a:t>
              </a:r>
              <a:endParaRPr sz="1400" b="0" i="0" u="none" strike="noStrike" cap="none">
                <a:solidFill>
                  <a:srgbClr val="000000"/>
                </a:solidFill>
                <a:latin typeface="Microsoft JhengHei"/>
                <a:ea typeface="Microsoft JhengHei"/>
                <a:cs typeface="Microsoft JhengHei"/>
                <a:sym typeface="Microsoft JhengHei"/>
              </a:endParaRPr>
            </a:p>
          </p:txBody>
        </p:sp>
        <p:sp>
          <p:nvSpPr>
            <p:cNvPr id="222" name="Google Shape;222;p50"/>
            <p:cNvSpPr/>
            <p:nvPr/>
          </p:nvSpPr>
          <p:spPr>
            <a:xfrm>
              <a:off x="8727209" y="5605905"/>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縮放</a:t>
              </a:r>
              <a:endParaRPr sz="1200" b="0" i="0" u="none" strike="noStrike" cap="none">
                <a:solidFill>
                  <a:schemeClr val="lt1"/>
                </a:solidFill>
                <a:latin typeface="Microsoft JhengHei"/>
                <a:ea typeface="Microsoft JhengHei"/>
                <a:cs typeface="Microsoft JhengHei"/>
                <a:sym typeface="Microsoft JhengHei"/>
              </a:endParaRPr>
            </a:p>
          </p:txBody>
        </p:sp>
        <p:sp>
          <p:nvSpPr>
            <p:cNvPr id="223" name="Google Shape;223;p50"/>
            <p:cNvSpPr/>
            <p:nvPr/>
          </p:nvSpPr>
          <p:spPr>
            <a:xfrm>
              <a:off x="9799782" y="5584030"/>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4" name="Google Shape;224;p50"/>
            <p:cNvSpPr/>
            <p:nvPr/>
          </p:nvSpPr>
          <p:spPr>
            <a:xfrm>
              <a:off x="7664449" y="3901027"/>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200" b="0" i="0" u="none" strike="noStrike" cap="none">
                <a:solidFill>
                  <a:schemeClr val="lt1"/>
                </a:solidFill>
                <a:latin typeface="Microsoft JhengHei"/>
                <a:ea typeface="Microsoft JhengHei"/>
                <a:cs typeface="Microsoft JhengHei"/>
                <a:sym typeface="Microsoft JhengHei"/>
              </a:endParaRPr>
            </a:p>
          </p:txBody>
        </p:sp>
        <p:sp>
          <p:nvSpPr>
            <p:cNvPr id="225" name="Google Shape;225;p50"/>
            <p:cNvSpPr/>
            <p:nvPr/>
          </p:nvSpPr>
          <p:spPr>
            <a:xfrm>
              <a:off x="8717973" y="390172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6" name="Google Shape;226;p50"/>
            <p:cNvSpPr/>
            <p:nvPr/>
          </p:nvSpPr>
          <p:spPr>
            <a:xfrm>
              <a:off x="9827315" y="389641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7" name="Google Shape;227;p50"/>
            <p:cNvSpPr/>
            <p:nvPr/>
          </p:nvSpPr>
          <p:spPr>
            <a:xfrm>
              <a:off x="10780081" y="390172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8" name="Google Shape;228;p50"/>
            <p:cNvSpPr/>
            <p:nvPr/>
          </p:nvSpPr>
          <p:spPr>
            <a:xfrm>
              <a:off x="7656481" y="286229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9" name="Google Shape;229;p50"/>
            <p:cNvSpPr/>
            <p:nvPr/>
          </p:nvSpPr>
          <p:spPr>
            <a:xfrm>
              <a:off x="8717973" y="2864999"/>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0" name="Google Shape;230;p50"/>
            <p:cNvSpPr/>
            <p:nvPr/>
          </p:nvSpPr>
          <p:spPr>
            <a:xfrm>
              <a:off x="9826555" y="285737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1" name="Google Shape;231;p50"/>
            <p:cNvSpPr/>
            <p:nvPr/>
          </p:nvSpPr>
          <p:spPr>
            <a:xfrm>
              <a:off x="10780081" y="286229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2" name="Google Shape;232;p50"/>
            <p:cNvSpPr/>
            <p:nvPr/>
          </p:nvSpPr>
          <p:spPr>
            <a:xfrm>
              <a:off x="10257122" y="1701080"/>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3" name="Google Shape;233;p50"/>
            <p:cNvSpPr/>
            <p:nvPr/>
          </p:nvSpPr>
          <p:spPr>
            <a:xfrm>
              <a:off x="8179239" y="145278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4" name="Google Shape;234;p50"/>
            <p:cNvSpPr/>
            <p:nvPr/>
          </p:nvSpPr>
          <p:spPr>
            <a:xfrm>
              <a:off x="6505278" y="1009435"/>
              <a:ext cx="985988"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身體</a:t>
              </a:r>
              <a:endParaRPr sz="1200" b="0" i="0" u="none" strike="noStrike" cap="none">
                <a:solidFill>
                  <a:schemeClr val="lt1"/>
                </a:solidFill>
                <a:latin typeface="Microsoft JhengHei"/>
                <a:ea typeface="Microsoft JhengHei"/>
                <a:cs typeface="Microsoft JhengHei"/>
                <a:sym typeface="Microsoft JhengHei"/>
              </a:endParaRPr>
            </a:p>
          </p:txBody>
        </p:sp>
        <p:sp>
          <p:nvSpPr>
            <p:cNvPr id="235" name="Google Shape;235;p50"/>
            <p:cNvSpPr/>
            <p:nvPr/>
          </p:nvSpPr>
          <p:spPr>
            <a:xfrm>
              <a:off x="6619581" y="54895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6" name="Google Shape;236;p50"/>
            <p:cNvSpPr/>
            <p:nvPr/>
          </p:nvSpPr>
          <p:spPr>
            <a:xfrm>
              <a:off x="6490846" y="-95359"/>
              <a:ext cx="1014852"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小人</a:t>
              </a:r>
              <a:endParaRPr sz="1200" b="0" i="0" u="none" strike="noStrike" cap="none">
                <a:solidFill>
                  <a:schemeClr val="lt1"/>
                </a:solidFill>
                <a:latin typeface="Microsoft JhengHei"/>
                <a:ea typeface="Microsoft JhengHei"/>
                <a:cs typeface="Microsoft JhengHei"/>
                <a:sym typeface="Microsoft JhengHei"/>
              </a:endParaRPr>
            </a:p>
          </p:txBody>
        </p:sp>
        <p:sp>
          <p:nvSpPr>
            <p:cNvPr id="237" name="Google Shape;237;p50"/>
            <p:cNvSpPr/>
            <p:nvPr/>
          </p:nvSpPr>
          <p:spPr>
            <a:xfrm>
              <a:off x="3986639" y="2852554"/>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8" name="Google Shape;238;p50"/>
            <p:cNvSpPr/>
            <p:nvPr/>
          </p:nvSpPr>
          <p:spPr>
            <a:xfrm>
              <a:off x="5075374" y="2852554"/>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9" name="Google Shape;239;p50"/>
            <p:cNvSpPr/>
            <p:nvPr/>
          </p:nvSpPr>
          <p:spPr>
            <a:xfrm>
              <a:off x="3854447" y="3321526"/>
              <a:ext cx="102176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0" name="Google Shape;240;p50"/>
            <p:cNvSpPr/>
            <p:nvPr/>
          </p:nvSpPr>
          <p:spPr>
            <a:xfrm>
              <a:off x="4932050" y="3317416"/>
              <a:ext cx="102957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1" name="Google Shape;241;p50"/>
            <p:cNvSpPr/>
            <p:nvPr/>
          </p:nvSpPr>
          <p:spPr>
            <a:xfrm>
              <a:off x="4468848" y="4274512"/>
              <a:ext cx="101830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畫眼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2" name="Google Shape;242;p50"/>
            <p:cNvSpPr/>
            <p:nvPr/>
          </p:nvSpPr>
          <p:spPr>
            <a:xfrm>
              <a:off x="4034560" y="494308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縮放</a:t>
              </a:r>
              <a:endParaRPr sz="1200" b="0" i="0" u="none" strike="noStrike" cap="none">
                <a:solidFill>
                  <a:schemeClr val="lt1"/>
                </a:solidFill>
                <a:latin typeface="Microsoft JhengHei"/>
                <a:ea typeface="Microsoft JhengHei"/>
                <a:cs typeface="Microsoft JhengHei"/>
                <a:sym typeface="Microsoft JhengHei"/>
              </a:endParaRPr>
            </a:p>
          </p:txBody>
        </p:sp>
        <p:sp>
          <p:nvSpPr>
            <p:cNvPr id="243" name="Google Shape;243;p50"/>
            <p:cNvSpPr/>
            <p:nvPr/>
          </p:nvSpPr>
          <p:spPr>
            <a:xfrm>
              <a:off x="4889794" y="5495617"/>
              <a:ext cx="1350816" cy="628073"/>
            </a:xfrm>
            <a:prstGeom prst="flowChartPreparation">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030A0"/>
                  </a:solidFill>
                  <a:latin typeface="Microsoft JhengHei"/>
                  <a:ea typeface="Microsoft JhengHei"/>
                  <a:cs typeface="Microsoft JhengHei"/>
                  <a:sym typeface="Microsoft JhengHei"/>
                </a:rPr>
                <a:t>畫圓</a:t>
              </a:r>
              <a:endParaRPr sz="1200" b="0" i="0" u="none" strike="noStrike" cap="none">
                <a:solidFill>
                  <a:srgbClr val="7030A0"/>
                </a:solidFill>
                <a:latin typeface="Microsoft JhengHei"/>
                <a:ea typeface="Microsoft JhengHei"/>
                <a:cs typeface="Microsoft JhengHei"/>
                <a:sym typeface="Microsoft JhengHei"/>
              </a:endParaRPr>
            </a:p>
          </p:txBody>
        </p:sp>
        <p:cxnSp>
          <p:nvCxnSpPr>
            <p:cNvPr id="244" name="Google Shape;244;p50"/>
            <p:cNvCxnSpPr/>
            <p:nvPr/>
          </p:nvCxnSpPr>
          <p:spPr>
            <a:xfrm>
              <a:off x="9153236" y="5865091"/>
              <a:ext cx="3464" cy="337594"/>
            </a:xfrm>
            <a:prstGeom prst="straightConnector1">
              <a:avLst/>
            </a:prstGeom>
            <a:noFill/>
            <a:ln w="12700" cap="flat" cmpd="sng">
              <a:solidFill>
                <a:srgbClr val="4A7DBA"/>
              </a:solidFill>
              <a:prstDash val="solid"/>
              <a:round/>
              <a:headEnd type="none" w="sm" len="sm"/>
              <a:tailEnd type="stealth" w="med" len="med"/>
            </a:ln>
          </p:spPr>
        </p:cxnSp>
        <p:sp>
          <p:nvSpPr>
            <p:cNvPr id="245" name="Google Shape;245;p50"/>
            <p:cNvSpPr/>
            <p:nvPr/>
          </p:nvSpPr>
          <p:spPr>
            <a:xfrm>
              <a:off x="9576949" y="4730353"/>
              <a:ext cx="240146" cy="331944"/>
            </a:xfrm>
            <a:prstGeom prst="arc">
              <a:avLst>
                <a:gd name="adj1" fmla="val 9652146"/>
                <a:gd name="adj2" fmla="val 19467744"/>
              </a:avLst>
            </a:prstGeom>
            <a:noFill/>
            <a:ln w="127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icrosoft JhengHei"/>
                <a:ea typeface="Microsoft JhengHei"/>
                <a:cs typeface="Microsoft JhengHei"/>
                <a:sym typeface="Microsoft JhengHei"/>
              </a:endParaRPr>
            </a:p>
          </p:txBody>
        </p:sp>
        <p:sp>
          <p:nvSpPr>
            <p:cNvPr id="246" name="Google Shape;246;p50"/>
            <p:cNvSpPr/>
            <p:nvPr/>
          </p:nvSpPr>
          <p:spPr>
            <a:xfrm>
              <a:off x="9675088" y="4874145"/>
              <a:ext cx="240146" cy="331944"/>
            </a:xfrm>
            <a:prstGeom prst="arc">
              <a:avLst>
                <a:gd name="adj1" fmla="val 9652146"/>
                <a:gd name="adj2" fmla="val 19467744"/>
              </a:avLst>
            </a:prstGeom>
            <a:noFill/>
            <a:ln w="127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icrosoft JhengHei"/>
                <a:ea typeface="Microsoft JhengHei"/>
                <a:cs typeface="Microsoft JhengHei"/>
                <a:sym typeface="Microsoft JhengHei"/>
              </a:endParaRPr>
            </a:p>
          </p:txBody>
        </p:sp>
        <p:cxnSp>
          <p:nvCxnSpPr>
            <p:cNvPr id="247" name="Google Shape;247;p50"/>
            <p:cNvCxnSpPr>
              <a:stCxn id="245" idx="2"/>
              <a:endCxn id="213" idx="3"/>
            </p:cNvCxnSpPr>
            <p:nvPr/>
          </p:nvCxnSpPr>
          <p:spPr>
            <a:xfrm rot="10800000" flipH="1">
              <a:off x="9803695" y="4752631"/>
              <a:ext cx="104700" cy="67500"/>
            </a:xfrm>
            <a:prstGeom prst="straightConnector1">
              <a:avLst/>
            </a:prstGeom>
            <a:noFill/>
            <a:ln w="12700" cap="flat" cmpd="sng">
              <a:solidFill>
                <a:srgbClr val="4A7DBA"/>
              </a:solidFill>
              <a:prstDash val="solid"/>
              <a:round/>
              <a:headEnd type="none" w="sm" len="sm"/>
              <a:tailEnd type="none" w="sm" len="sm"/>
            </a:ln>
          </p:spPr>
        </p:cxnSp>
        <p:cxnSp>
          <p:nvCxnSpPr>
            <p:cNvPr id="248" name="Google Shape;248;p50"/>
            <p:cNvCxnSpPr>
              <a:stCxn id="246" idx="2"/>
              <a:endCxn id="214" idx="3"/>
            </p:cNvCxnSpPr>
            <p:nvPr/>
          </p:nvCxnSpPr>
          <p:spPr>
            <a:xfrm rot="10800000" flipH="1">
              <a:off x="9901834" y="4788723"/>
              <a:ext cx="944100" cy="175200"/>
            </a:xfrm>
            <a:prstGeom prst="straightConnector1">
              <a:avLst/>
            </a:prstGeom>
            <a:noFill/>
            <a:ln w="12700" cap="flat" cmpd="sng">
              <a:solidFill>
                <a:srgbClr val="4A7DBA"/>
              </a:solidFill>
              <a:prstDash val="solid"/>
              <a:round/>
              <a:headEnd type="none" w="sm" len="sm"/>
              <a:tailEnd type="none" w="sm" len="sm"/>
            </a:ln>
          </p:spPr>
        </p:cxnSp>
        <p:cxnSp>
          <p:nvCxnSpPr>
            <p:cNvPr id="249" name="Google Shape;249;p50"/>
            <p:cNvCxnSpPr>
              <a:stCxn id="246" idx="0"/>
            </p:cNvCxnSpPr>
            <p:nvPr/>
          </p:nvCxnSpPr>
          <p:spPr>
            <a:xfrm flipH="1">
              <a:off x="9430600" y="5080516"/>
              <a:ext cx="248100" cy="91800"/>
            </a:xfrm>
            <a:prstGeom prst="straightConnector1">
              <a:avLst/>
            </a:prstGeom>
            <a:noFill/>
            <a:ln w="12700" cap="flat" cmpd="sng">
              <a:solidFill>
                <a:srgbClr val="4A7DBA"/>
              </a:solidFill>
              <a:prstDash val="solid"/>
              <a:round/>
              <a:headEnd type="none" w="sm" len="sm"/>
              <a:tailEnd type="stealth" w="med" len="med"/>
            </a:ln>
          </p:spPr>
        </p:cxnSp>
        <p:cxnSp>
          <p:nvCxnSpPr>
            <p:cNvPr id="250" name="Google Shape;250;p50"/>
            <p:cNvCxnSpPr>
              <a:stCxn id="212" idx="6"/>
              <a:endCxn id="216" idx="1"/>
            </p:cNvCxnSpPr>
            <p:nvPr/>
          </p:nvCxnSpPr>
          <p:spPr>
            <a:xfrm>
              <a:off x="9537881" y="4571597"/>
              <a:ext cx="333900" cy="501300"/>
            </a:xfrm>
            <a:prstGeom prst="straightConnector1">
              <a:avLst/>
            </a:prstGeom>
            <a:noFill/>
            <a:ln w="12700" cap="flat" cmpd="sng">
              <a:solidFill>
                <a:srgbClr val="4A7DBA"/>
              </a:solidFill>
              <a:prstDash val="solid"/>
              <a:round/>
              <a:headEnd type="none" w="sm" len="sm"/>
              <a:tailEnd type="stealth" w="med" len="med"/>
            </a:ln>
          </p:spPr>
        </p:cxnSp>
        <p:cxnSp>
          <p:nvCxnSpPr>
            <p:cNvPr id="251" name="Google Shape;251;p50"/>
            <p:cNvCxnSpPr>
              <a:stCxn id="245" idx="0"/>
              <a:endCxn id="215" idx="7"/>
            </p:cNvCxnSpPr>
            <p:nvPr/>
          </p:nvCxnSpPr>
          <p:spPr>
            <a:xfrm flipH="1">
              <a:off x="9360661" y="4936724"/>
              <a:ext cx="219900" cy="137400"/>
            </a:xfrm>
            <a:prstGeom prst="straightConnector1">
              <a:avLst/>
            </a:prstGeom>
            <a:noFill/>
            <a:ln w="12700" cap="flat" cmpd="sng">
              <a:solidFill>
                <a:srgbClr val="4A7DBA"/>
              </a:solidFill>
              <a:prstDash val="solid"/>
              <a:round/>
              <a:headEnd type="none" w="sm" len="sm"/>
              <a:tailEnd type="stealth" w="med" len="med"/>
            </a:ln>
          </p:spPr>
        </p:cxnSp>
        <p:cxnSp>
          <p:nvCxnSpPr>
            <p:cNvPr id="252" name="Google Shape;252;p50"/>
            <p:cNvCxnSpPr>
              <a:stCxn id="212" idx="4"/>
              <a:endCxn id="215" idx="0"/>
            </p:cNvCxnSpPr>
            <p:nvPr/>
          </p:nvCxnSpPr>
          <p:spPr>
            <a:xfrm>
              <a:off x="9098571" y="4793270"/>
              <a:ext cx="7200" cy="216000"/>
            </a:xfrm>
            <a:prstGeom prst="straightConnector1">
              <a:avLst/>
            </a:prstGeom>
            <a:noFill/>
            <a:ln w="12700" cap="flat" cmpd="sng">
              <a:solidFill>
                <a:srgbClr val="4A7DBA"/>
              </a:solidFill>
              <a:prstDash val="solid"/>
              <a:round/>
              <a:headEnd type="none" w="sm" len="sm"/>
              <a:tailEnd type="stealth" w="med" len="med"/>
            </a:ln>
          </p:spPr>
        </p:cxnSp>
        <p:cxnSp>
          <p:nvCxnSpPr>
            <p:cNvPr id="253" name="Google Shape;253;p50"/>
            <p:cNvCxnSpPr>
              <a:stCxn id="211" idx="4"/>
              <a:endCxn id="215" idx="1"/>
            </p:cNvCxnSpPr>
            <p:nvPr/>
          </p:nvCxnSpPr>
          <p:spPr>
            <a:xfrm>
              <a:off x="8043141" y="4786903"/>
              <a:ext cx="808200" cy="287100"/>
            </a:xfrm>
            <a:prstGeom prst="straightConnector1">
              <a:avLst/>
            </a:prstGeom>
            <a:noFill/>
            <a:ln w="12700" cap="flat" cmpd="sng">
              <a:solidFill>
                <a:srgbClr val="4A7DBA"/>
              </a:solidFill>
              <a:prstDash val="solid"/>
              <a:round/>
              <a:headEnd type="none" w="sm" len="sm"/>
              <a:tailEnd type="stealth" w="med" len="med"/>
            </a:ln>
          </p:spPr>
        </p:cxnSp>
        <p:cxnSp>
          <p:nvCxnSpPr>
            <p:cNvPr id="254" name="Google Shape;254;p50"/>
            <p:cNvCxnSpPr>
              <a:stCxn id="216" idx="4"/>
              <a:endCxn id="223" idx="0"/>
            </p:cNvCxnSpPr>
            <p:nvPr/>
          </p:nvCxnSpPr>
          <p:spPr>
            <a:xfrm>
              <a:off x="10178472" y="5451323"/>
              <a:ext cx="0" cy="132900"/>
            </a:xfrm>
            <a:prstGeom prst="straightConnector1">
              <a:avLst/>
            </a:prstGeom>
            <a:noFill/>
            <a:ln w="12700" cap="flat" cmpd="sng">
              <a:solidFill>
                <a:srgbClr val="4A7DBA"/>
              </a:solidFill>
              <a:prstDash val="solid"/>
              <a:round/>
              <a:headEnd type="none" w="sm" len="sm"/>
              <a:tailEnd type="stealth" w="med" len="med"/>
            </a:ln>
          </p:spPr>
        </p:cxnSp>
        <p:cxnSp>
          <p:nvCxnSpPr>
            <p:cNvPr id="255" name="Google Shape;255;p50"/>
            <p:cNvCxnSpPr>
              <a:stCxn id="215" idx="4"/>
              <a:endCxn id="222" idx="0"/>
            </p:cNvCxnSpPr>
            <p:nvPr/>
          </p:nvCxnSpPr>
          <p:spPr>
            <a:xfrm>
              <a:off x="9105901" y="5452560"/>
              <a:ext cx="0" cy="153300"/>
            </a:xfrm>
            <a:prstGeom prst="straightConnector1">
              <a:avLst/>
            </a:prstGeom>
            <a:noFill/>
            <a:ln w="12700" cap="flat" cmpd="sng">
              <a:solidFill>
                <a:srgbClr val="4A7DBA"/>
              </a:solidFill>
              <a:prstDash val="solid"/>
              <a:round/>
              <a:headEnd type="none" w="sm" len="sm"/>
              <a:tailEnd type="stealth" w="med" len="med"/>
            </a:ln>
          </p:spPr>
        </p:cxnSp>
        <p:cxnSp>
          <p:nvCxnSpPr>
            <p:cNvPr id="256" name="Google Shape;256;p50"/>
            <p:cNvCxnSpPr>
              <a:stCxn id="224" idx="2"/>
              <a:endCxn id="211" idx="0"/>
            </p:cNvCxnSpPr>
            <p:nvPr/>
          </p:nvCxnSpPr>
          <p:spPr>
            <a:xfrm>
              <a:off x="8043140" y="4160547"/>
              <a:ext cx="0" cy="182700"/>
            </a:xfrm>
            <a:prstGeom prst="straightConnector1">
              <a:avLst/>
            </a:prstGeom>
            <a:noFill/>
            <a:ln w="12700" cap="flat" cmpd="sng">
              <a:solidFill>
                <a:srgbClr val="4A7DBA"/>
              </a:solidFill>
              <a:prstDash val="solid"/>
              <a:round/>
              <a:headEnd type="none" w="sm" len="sm"/>
              <a:tailEnd type="stealth" w="med" len="med"/>
            </a:ln>
          </p:spPr>
        </p:cxnSp>
        <p:cxnSp>
          <p:nvCxnSpPr>
            <p:cNvPr id="257" name="Google Shape;257;p50"/>
            <p:cNvCxnSpPr>
              <a:stCxn id="225" idx="2"/>
              <a:endCxn id="212" idx="0"/>
            </p:cNvCxnSpPr>
            <p:nvPr/>
          </p:nvCxnSpPr>
          <p:spPr>
            <a:xfrm>
              <a:off x="9096664" y="4161242"/>
              <a:ext cx="2100" cy="188400"/>
            </a:xfrm>
            <a:prstGeom prst="straightConnector1">
              <a:avLst/>
            </a:prstGeom>
            <a:noFill/>
            <a:ln w="12700" cap="flat" cmpd="sng">
              <a:solidFill>
                <a:srgbClr val="4A7DBA"/>
              </a:solidFill>
              <a:prstDash val="solid"/>
              <a:round/>
              <a:headEnd type="none" w="sm" len="sm"/>
              <a:tailEnd type="stealth" w="med" len="med"/>
            </a:ln>
          </p:spPr>
        </p:cxnSp>
        <p:cxnSp>
          <p:nvCxnSpPr>
            <p:cNvPr id="258" name="Google Shape;258;p50"/>
            <p:cNvCxnSpPr>
              <a:stCxn id="209" idx="4"/>
              <a:endCxn id="226" idx="0"/>
            </p:cNvCxnSpPr>
            <p:nvPr/>
          </p:nvCxnSpPr>
          <p:spPr>
            <a:xfrm>
              <a:off x="10205246" y="3712586"/>
              <a:ext cx="900" cy="183600"/>
            </a:xfrm>
            <a:prstGeom prst="straightConnector1">
              <a:avLst/>
            </a:prstGeom>
            <a:noFill/>
            <a:ln w="12700" cap="flat" cmpd="sng">
              <a:solidFill>
                <a:srgbClr val="4A7DBA"/>
              </a:solidFill>
              <a:prstDash val="solid"/>
              <a:round/>
              <a:headEnd type="none" w="sm" len="sm"/>
              <a:tailEnd type="stealth" w="med" len="med"/>
            </a:ln>
          </p:spPr>
        </p:cxnSp>
        <p:cxnSp>
          <p:nvCxnSpPr>
            <p:cNvPr id="259" name="Google Shape;259;p50"/>
            <p:cNvCxnSpPr>
              <a:stCxn id="210" idx="4"/>
              <a:endCxn id="227" idx="0"/>
            </p:cNvCxnSpPr>
            <p:nvPr/>
          </p:nvCxnSpPr>
          <p:spPr>
            <a:xfrm>
              <a:off x="11158772" y="3712513"/>
              <a:ext cx="0" cy="189300"/>
            </a:xfrm>
            <a:prstGeom prst="straightConnector1">
              <a:avLst/>
            </a:prstGeom>
            <a:noFill/>
            <a:ln w="12700" cap="flat" cmpd="sng">
              <a:solidFill>
                <a:srgbClr val="4A7DBA"/>
              </a:solidFill>
              <a:prstDash val="solid"/>
              <a:round/>
              <a:headEnd type="none" w="sm" len="sm"/>
              <a:tailEnd type="stealth" w="med" len="med"/>
            </a:ln>
          </p:spPr>
        </p:cxnSp>
        <p:cxnSp>
          <p:nvCxnSpPr>
            <p:cNvPr id="260" name="Google Shape;260;p50"/>
            <p:cNvCxnSpPr>
              <a:stCxn id="226" idx="2"/>
              <a:endCxn id="213" idx="0"/>
            </p:cNvCxnSpPr>
            <p:nvPr/>
          </p:nvCxnSpPr>
          <p:spPr>
            <a:xfrm>
              <a:off x="10206006" y="4155932"/>
              <a:ext cx="0" cy="218100"/>
            </a:xfrm>
            <a:prstGeom prst="straightConnector1">
              <a:avLst/>
            </a:prstGeom>
            <a:noFill/>
            <a:ln w="12700" cap="flat" cmpd="sng">
              <a:solidFill>
                <a:srgbClr val="4A7DBA"/>
              </a:solidFill>
              <a:prstDash val="solid"/>
              <a:round/>
              <a:headEnd type="none" w="sm" len="sm"/>
              <a:tailEnd type="stealth" w="med" len="med"/>
            </a:ln>
          </p:spPr>
        </p:cxnSp>
        <p:cxnSp>
          <p:nvCxnSpPr>
            <p:cNvPr id="261" name="Google Shape;261;p50"/>
            <p:cNvCxnSpPr>
              <a:stCxn id="227" idx="2"/>
              <a:endCxn id="214" idx="0"/>
            </p:cNvCxnSpPr>
            <p:nvPr/>
          </p:nvCxnSpPr>
          <p:spPr>
            <a:xfrm>
              <a:off x="11158772" y="4161242"/>
              <a:ext cx="0" cy="249600"/>
            </a:xfrm>
            <a:prstGeom prst="straightConnector1">
              <a:avLst/>
            </a:prstGeom>
            <a:noFill/>
            <a:ln w="12700" cap="flat" cmpd="sng">
              <a:solidFill>
                <a:srgbClr val="4A7DBA"/>
              </a:solidFill>
              <a:prstDash val="solid"/>
              <a:round/>
              <a:headEnd type="none" w="sm" len="sm"/>
              <a:tailEnd type="stealth" w="med" len="med"/>
            </a:ln>
          </p:spPr>
        </p:cxnSp>
        <p:cxnSp>
          <p:nvCxnSpPr>
            <p:cNvPr id="262" name="Google Shape;262;p50"/>
            <p:cNvCxnSpPr>
              <a:stCxn id="208" idx="4"/>
              <a:endCxn id="225" idx="0"/>
            </p:cNvCxnSpPr>
            <p:nvPr/>
          </p:nvCxnSpPr>
          <p:spPr>
            <a:xfrm>
              <a:off x="9096664" y="3733442"/>
              <a:ext cx="0" cy="168300"/>
            </a:xfrm>
            <a:prstGeom prst="straightConnector1">
              <a:avLst/>
            </a:prstGeom>
            <a:noFill/>
            <a:ln w="12700" cap="flat" cmpd="sng">
              <a:solidFill>
                <a:srgbClr val="4A7DBA"/>
              </a:solidFill>
              <a:prstDash val="solid"/>
              <a:round/>
              <a:headEnd type="none" w="sm" len="sm"/>
              <a:tailEnd type="stealth" w="med" len="med"/>
            </a:ln>
          </p:spPr>
        </p:cxnSp>
        <p:cxnSp>
          <p:nvCxnSpPr>
            <p:cNvPr id="263" name="Google Shape;263;p50"/>
            <p:cNvCxnSpPr>
              <a:stCxn id="207" idx="4"/>
              <a:endCxn id="224" idx="0"/>
            </p:cNvCxnSpPr>
            <p:nvPr/>
          </p:nvCxnSpPr>
          <p:spPr>
            <a:xfrm>
              <a:off x="8024376" y="3733442"/>
              <a:ext cx="18600" cy="167400"/>
            </a:xfrm>
            <a:prstGeom prst="straightConnector1">
              <a:avLst/>
            </a:prstGeom>
            <a:noFill/>
            <a:ln w="12700" cap="flat" cmpd="sng">
              <a:solidFill>
                <a:srgbClr val="4A7DBA"/>
              </a:solidFill>
              <a:prstDash val="solid"/>
              <a:round/>
              <a:headEnd type="none" w="sm" len="sm"/>
              <a:tailEnd type="stealth" w="med" len="med"/>
            </a:ln>
          </p:spPr>
        </p:cxnSp>
        <p:cxnSp>
          <p:nvCxnSpPr>
            <p:cNvPr id="264" name="Google Shape;264;p50"/>
            <p:cNvCxnSpPr>
              <a:stCxn id="228" idx="2"/>
              <a:endCxn id="207" idx="0"/>
            </p:cNvCxnSpPr>
            <p:nvPr/>
          </p:nvCxnSpPr>
          <p:spPr>
            <a:xfrm flipH="1">
              <a:off x="8024072" y="3121816"/>
              <a:ext cx="11100" cy="168300"/>
            </a:xfrm>
            <a:prstGeom prst="straightConnector1">
              <a:avLst/>
            </a:prstGeom>
            <a:noFill/>
            <a:ln w="12700" cap="flat" cmpd="sng">
              <a:solidFill>
                <a:srgbClr val="4A7DBA"/>
              </a:solidFill>
              <a:prstDash val="solid"/>
              <a:round/>
              <a:headEnd type="none" w="sm" len="sm"/>
              <a:tailEnd type="stealth" w="med" len="med"/>
            </a:ln>
          </p:spPr>
        </p:cxnSp>
        <p:cxnSp>
          <p:nvCxnSpPr>
            <p:cNvPr id="265" name="Google Shape;265;p50"/>
            <p:cNvCxnSpPr>
              <a:stCxn id="229" idx="2"/>
              <a:endCxn id="208" idx="0"/>
            </p:cNvCxnSpPr>
            <p:nvPr/>
          </p:nvCxnSpPr>
          <p:spPr>
            <a:xfrm>
              <a:off x="9096664" y="3124519"/>
              <a:ext cx="0" cy="165900"/>
            </a:xfrm>
            <a:prstGeom prst="straightConnector1">
              <a:avLst/>
            </a:prstGeom>
            <a:noFill/>
            <a:ln w="12700" cap="flat" cmpd="sng">
              <a:solidFill>
                <a:srgbClr val="4A7DBA"/>
              </a:solidFill>
              <a:prstDash val="solid"/>
              <a:round/>
              <a:headEnd type="none" w="sm" len="sm"/>
              <a:tailEnd type="stealth" w="med" len="med"/>
            </a:ln>
          </p:spPr>
        </p:cxnSp>
        <p:cxnSp>
          <p:nvCxnSpPr>
            <p:cNvPr id="266" name="Google Shape;266;p50"/>
            <p:cNvCxnSpPr>
              <a:stCxn id="230" idx="2"/>
              <a:endCxn id="209" idx="0"/>
            </p:cNvCxnSpPr>
            <p:nvPr/>
          </p:nvCxnSpPr>
          <p:spPr>
            <a:xfrm>
              <a:off x="10205246" y="3116896"/>
              <a:ext cx="0" cy="152400"/>
            </a:xfrm>
            <a:prstGeom prst="straightConnector1">
              <a:avLst/>
            </a:prstGeom>
            <a:noFill/>
            <a:ln w="12700" cap="flat" cmpd="sng">
              <a:solidFill>
                <a:srgbClr val="4A7DBA"/>
              </a:solidFill>
              <a:prstDash val="solid"/>
              <a:round/>
              <a:headEnd type="none" w="sm" len="sm"/>
              <a:tailEnd type="stealth" w="med" len="med"/>
            </a:ln>
          </p:spPr>
        </p:cxnSp>
        <p:cxnSp>
          <p:nvCxnSpPr>
            <p:cNvPr id="267" name="Google Shape;267;p50"/>
            <p:cNvCxnSpPr>
              <a:stCxn id="231" idx="2"/>
              <a:endCxn id="210" idx="0"/>
            </p:cNvCxnSpPr>
            <p:nvPr/>
          </p:nvCxnSpPr>
          <p:spPr>
            <a:xfrm>
              <a:off x="11158772" y="3121816"/>
              <a:ext cx="0" cy="147600"/>
            </a:xfrm>
            <a:prstGeom prst="straightConnector1">
              <a:avLst/>
            </a:prstGeom>
            <a:noFill/>
            <a:ln w="12700" cap="flat" cmpd="sng">
              <a:solidFill>
                <a:srgbClr val="4A7DBA"/>
              </a:solidFill>
              <a:prstDash val="solid"/>
              <a:round/>
              <a:headEnd type="none" w="sm" len="sm"/>
              <a:tailEnd type="stealth" w="med" len="med"/>
            </a:ln>
          </p:spPr>
        </p:cxnSp>
        <p:cxnSp>
          <p:nvCxnSpPr>
            <p:cNvPr id="268" name="Google Shape;268;p50"/>
            <p:cNvCxnSpPr>
              <a:stCxn id="218" idx="3"/>
              <a:endCxn id="228" idx="0"/>
            </p:cNvCxnSpPr>
            <p:nvPr/>
          </p:nvCxnSpPr>
          <p:spPr>
            <a:xfrm flipH="1">
              <a:off x="8035012" y="2578310"/>
              <a:ext cx="169800" cy="284100"/>
            </a:xfrm>
            <a:prstGeom prst="straightConnector1">
              <a:avLst/>
            </a:prstGeom>
            <a:noFill/>
            <a:ln w="12700" cap="flat" cmpd="sng">
              <a:solidFill>
                <a:srgbClr val="4A7DBA"/>
              </a:solidFill>
              <a:prstDash val="solid"/>
              <a:round/>
              <a:headEnd type="none" w="sm" len="sm"/>
              <a:tailEnd type="stealth" w="med" len="med"/>
            </a:ln>
          </p:spPr>
        </p:cxnSp>
        <p:cxnSp>
          <p:nvCxnSpPr>
            <p:cNvPr id="269" name="Google Shape;269;p50"/>
            <p:cNvCxnSpPr>
              <a:stCxn id="218" idx="5"/>
              <a:endCxn id="229" idx="0"/>
            </p:cNvCxnSpPr>
            <p:nvPr/>
          </p:nvCxnSpPr>
          <p:spPr>
            <a:xfrm>
              <a:off x="8882949" y="2578310"/>
              <a:ext cx="213600" cy="286800"/>
            </a:xfrm>
            <a:prstGeom prst="straightConnector1">
              <a:avLst/>
            </a:prstGeom>
            <a:noFill/>
            <a:ln w="12700" cap="flat" cmpd="sng">
              <a:solidFill>
                <a:srgbClr val="4A7DBA"/>
              </a:solidFill>
              <a:prstDash val="solid"/>
              <a:round/>
              <a:headEnd type="none" w="sm" len="sm"/>
              <a:tailEnd type="stealth" w="med" len="med"/>
            </a:ln>
          </p:spPr>
        </p:cxnSp>
        <p:cxnSp>
          <p:nvCxnSpPr>
            <p:cNvPr id="270" name="Google Shape;270;p50"/>
            <p:cNvCxnSpPr>
              <a:stCxn id="219" idx="3"/>
              <a:endCxn id="230" idx="0"/>
            </p:cNvCxnSpPr>
            <p:nvPr/>
          </p:nvCxnSpPr>
          <p:spPr>
            <a:xfrm flipH="1">
              <a:off x="10205325" y="2578310"/>
              <a:ext cx="102300" cy="279000"/>
            </a:xfrm>
            <a:prstGeom prst="straightConnector1">
              <a:avLst/>
            </a:prstGeom>
            <a:noFill/>
            <a:ln w="12700" cap="flat" cmpd="sng">
              <a:solidFill>
                <a:srgbClr val="4A7DBA"/>
              </a:solidFill>
              <a:prstDash val="solid"/>
              <a:round/>
              <a:headEnd type="none" w="sm" len="sm"/>
              <a:tailEnd type="stealth" w="med" len="med"/>
            </a:ln>
          </p:spPr>
        </p:cxnSp>
        <p:cxnSp>
          <p:nvCxnSpPr>
            <p:cNvPr id="271" name="Google Shape;271;p50"/>
            <p:cNvCxnSpPr>
              <a:stCxn id="219" idx="5"/>
              <a:endCxn id="231" idx="0"/>
            </p:cNvCxnSpPr>
            <p:nvPr/>
          </p:nvCxnSpPr>
          <p:spPr>
            <a:xfrm>
              <a:off x="10964001" y="2578310"/>
              <a:ext cx="194700" cy="284100"/>
            </a:xfrm>
            <a:prstGeom prst="straightConnector1">
              <a:avLst/>
            </a:prstGeom>
            <a:noFill/>
            <a:ln w="12700" cap="flat" cmpd="sng">
              <a:solidFill>
                <a:srgbClr val="4A7DBA"/>
              </a:solidFill>
              <a:prstDash val="solid"/>
              <a:round/>
              <a:headEnd type="none" w="sm" len="sm"/>
              <a:tailEnd type="stealth" w="med" len="med"/>
            </a:ln>
          </p:spPr>
        </p:cxnSp>
        <p:cxnSp>
          <p:nvCxnSpPr>
            <p:cNvPr id="272" name="Google Shape;272;p50"/>
            <p:cNvCxnSpPr>
              <a:cxnSpLocks/>
              <a:stCxn id="234" idx="7"/>
              <a:endCxn id="232" idx="1"/>
            </p:cNvCxnSpPr>
            <p:nvPr/>
          </p:nvCxnSpPr>
          <p:spPr>
            <a:xfrm>
              <a:off x="7346871" y="1074362"/>
              <a:ext cx="2910251" cy="756478"/>
            </a:xfrm>
            <a:prstGeom prst="straightConnector1">
              <a:avLst/>
            </a:prstGeom>
            <a:noFill/>
            <a:ln w="12700" cap="flat" cmpd="sng">
              <a:solidFill>
                <a:srgbClr val="4A7DBA"/>
              </a:solidFill>
              <a:prstDash val="solid"/>
              <a:round/>
              <a:headEnd type="none" w="sm" len="sm"/>
              <a:tailEnd type="stealth" w="med" len="med"/>
            </a:ln>
          </p:spPr>
        </p:cxnSp>
        <p:cxnSp>
          <p:nvCxnSpPr>
            <p:cNvPr id="273" name="Google Shape;273;p50"/>
            <p:cNvCxnSpPr>
              <a:stCxn id="233" idx="2"/>
              <a:endCxn id="218" idx="0"/>
            </p:cNvCxnSpPr>
            <p:nvPr/>
          </p:nvCxnSpPr>
          <p:spPr>
            <a:xfrm flipH="1">
              <a:off x="8543830" y="1712301"/>
              <a:ext cx="14100" cy="487500"/>
            </a:xfrm>
            <a:prstGeom prst="straightConnector1">
              <a:avLst/>
            </a:prstGeom>
            <a:noFill/>
            <a:ln w="12700" cap="flat" cmpd="sng">
              <a:solidFill>
                <a:srgbClr val="4A7DBA"/>
              </a:solidFill>
              <a:prstDash val="solid"/>
              <a:round/>
              <a:headEnd type="none" w="sm" len="sm"/>
              <a:tailEnd type="stealth" w="med" len="med"/>
            </a:ln>
          </p:spPr>
        </p:cxnSp>
        <p:cxnSp>
          <p:nvCxnSpPr>
            <p:cNvPr id="274" name="Google Shape;274;p50"/>
            <p:cNvCxnSpPr>
              <a:stCxn id="232" idx="2"/>
              <a:endCxn id="219" idx="0"/>
            </p:cNvCxnSpPr>
            <p:nvPr/>
          </p:nvCxnSpPr>
          <p:spPr>
            <a:xfrm>
              <a:off x="10635813" y="1960600"/>
              <a:ext cx="0" cy="239400"/>
            </a:xfrm>
            <a:prstGeom prst="straightConnector1">
              <a:avLst/>
            </a:prstGeom>
            <a:noFill/>
            <a:ln w="12700" cap="flat" cmpd="sng">
              <a:solidFill>
                <a:srgbClr val="4A7DBA"/>
              </a:solidFill>
              <a:prstDash val="solid"/>
              <a:round/>
              <a:headEnd type="none" w="sm" len="sm"/>
              <a:tailEnd type="stealth" w="med" len="med"/>
            </a:ln>
          </p:spPr>
        </p:cxnSp>
        <p:cxnSp>
          <p:nvCxnSpPr>
            <p:cNvPr id="275" name="Google Shape;275;p50"/>
            <p:cNvCxnSpPr>
              <a:stCxn id="234" idx="6"/>
              <a:endCxn id="233" idx="0"/>
            </p:cNvCxnSpPr>
            <p:nvPr/>
          </p:nvCxnSpPr>
          <p:spPr>
            <a:xfrm>
              <a:off x="7491266" y="1231108"/>
              <a:ext cx="1066500" cy="221700"/>
            </a:xfrm>
            <a:prstGeom prst="straightConnector1">
              <a:avLst/>
            </a:prstGeom>
            <a:noFill/>
            <a:ln w="12700" cap="flat" cmpd="sng">
              <a:solidFill>
                <a:srgbClr val="4A7DBA"/>
              </a:solidFill>
              <a:prstDash val="solid"/>
              <a:round/>
              <a:headEnd type="none" w="sm" len="sm"/>
              <a:tailEnd type="stealth" w="med" len="med"/>
            </a:ln>
          </p:spPr>
        </p:cxnSp>
        <p:cxnSp>
          <p:nvCxnSpPr>
            <p:cNvPr id="276" name="Google Shape;276;p50"/>
            <p:cNvCxnSpPr>
              <a:stCxn id="234" idx="2"/>
              <a:endCxn id="220" idx="0"/>
            </p:cNvCxnSpPr>
            <p:nvPr/>
          </p:nvCxnSpPr>
          <p:spPr>
            <a:xfrm flipH="1">
              <a:off x="5449278" y="1231108"/>
              <a:ext cx="1056000" cy="221700"/>
            </a:xfrm>
            <a:prstGeom prst="straightConnector1">
              <a:avLst/>
            </a:prstGeom>
            <a:noFill/>
            <a:ln w="12700" cap="flat" cmpd="sng">
              <a:solidFill>
                <a:srgbClr val="4A7DBA"/>
              </a:solidFill>
              <a:prstDash val="solid"/>
              <a:round/>
              <a:headEnd type="none" w="sm" len="sm"/>
              <a:tailEnd type="stealth" w="med" len="med"/>
            </a:ln>
          </p:spPr>
        </p:cxnSp>
        <p:cxnSp>
          <p:nvCxnSpPr>
            <p:cNvPr id="277" name="Google Shape;277;p50"/>
            <p:cNvCxnSpPr>
              <a:stCxn id="235" idx="2"/>
              <a:endCxn id="234" idx="0"/>
            </p:cNvCxnSpPr>
            <p:nvPr/>
          </p:nvCxnSpPr>
          <p:spPr>
            <a:xfrm>
              <a:off x="6998272" y="808471"/>
              <a:ext cx="0" cy="201000"/>
            </a:xfrm>
            <a:prstGeom prst="straightConnector1">
              <a:avLst/>
            </a:prstGeom>
            <a:noFill/>
            <a:ln w="12700" cap="flat" cmpd="sng">
              <a:solidFill>
                <a:srgbClr val="4A7DBA"/>
              </a:solidFill>
              <a:prstDash val="solid"/>
              <a:round/>
              <a:headEnd type="none" w="sm" len="sm"/>
              <a:tailEnd type="stealth" w="med" len="med"/>
            </a:ln>
          </p:spPr>
        </p:cxnSp>
        <p:cxnSp>
          <p:nvCxnSpPr>
            <p:cNvPr id="278" name="Google Shape;278;p50"/>
            <p:cNvCxnSpPr>
              <a:stCxn id="236" idx="4"/>
              <a:endCxn id="235" idx="0"/>
            </p:cNvCxnSpPr>
            <p:nvPr/>
          </p:nvCxnSpPr>
          <p:spPr>
            <a:xfrm>
              <a:off x="6998272" y="347987"/>
              <a:ext cx="0" cy="201000"/>
            </a:xfrm>
            <a:prstGeom prst="straightConnector1">
              <a:avLst/>
            </a:prstGeom>
            <a:noFill/>
            <a:ln w="12700" cap="flat" cmpd="sng">
              <a:solidFill>
                <a:srgbClr val="4A7DBA"/>
              </a:solidFill>
              <a:prstDash val="solid"/>
              <a:round/>
              <a:headEnd type="none" w="sm" len="sm"/>
              <a:tailEnd type="stealth" w="med" len="med"/>
            </a:ln>
          </p:spPr>
        </p:cxnSp>
        <p:cxnSp>
          <p:nvCxnSpPr>
            <p:cNvPr id="279" name="Google Shape;279;p50"/>
            <p:cNvCxnSpPr>
              <a:stCxn id="220" idx="2"/>
              <a:endCxn id="221" idx="0"/>
            </p:cNvCxnSpPr>
            <p:nvPr/>
          </p:nvCxnSpPr>
          <p:spPr>
            <a:xfrm>
              <a:off x="5449449" y="1712301"/>
              <a:ext cx="0" cy="487500"/>
            </a:xfrm>
            <a:prstGeom prst="straightConnector1">
              <a:avLst/>
            </a:prstGeom>
            <a:noFill/>
            <a:ln w="12700" cap="flat" cmpd="sng">
              <a:solidFill>
                <a:srgbClr val="4A7DBA"/>
              </a:solidFill>
              <a:prstDash val="solid"/>
              <a:round/>
              <a:headEnd type="none" w="sm" len="sm"/>
              <a:tailEnd type="stealth" w="med" len="med"/>
            </a:ln>
          </p:spPr>
        </p:cxnSp>
        <p:cxnSp>
          <p:nvCxnSpPr>
            <p:cNvPr id="280" name="Google Shape;280;p50"/>
            <p:cNvCxnSpPr>
              <a:stCxn id="221" idx="4"/>
              <a:endCxn id="238" idx="0"/>
            </p:cNvCxnSpPr>
            <p:nvPr/>
          </p:nvCxnSpPr>
          <p:spPr>
            <a:xfrm>
              <a:off x="5449448" y="2643236"/>
              <a:ext cx="4500" cy="209100"/>
            </a:xfrm>
            <a:prstGeom prst="straightConnector1">
              <a:avLst/>
            </a:prstGeom>
            <a:noFill/>
            <a:ln w="12700" cap="flat" cmpd="sng">
              <a:solidFill>
                <a:srgbClr val="4A7DBA"/>
              </a:solidFill>
              <a:prstDash val="solid"/>
              <a:round/>
              <a:headEnd type="none" w="sm" len="sm"/>
              <a:tailEnd type="stealth" w="med" len="med"/>
            </a:ln>
          </p:spPr>
        </p:cxnSp>
        <p:cxnSp>
          <p:nvCxnSpPr>
            <p:cNvPr id="281" name="Google Shape;281;p50"/>
            <p:cNvCxnSpPr>
              <a:stCxn id="221" idx="3"/>
              <a:endCxn id="237" idx="0"/>
            </p:cNvCxnSpPr>
            <p:nvPr/>
          </p:nvCxnSpPr>
          <p:spPr>
            <a:xfrm flipH="1">
              <a:off x="4365069" y="2578310"/>
              <a:ext cx="726900" cy="274200"/>
            </a:xfrm>
            <a:prstGeom prst="straightConnector1">
              <a:avLst/>
            </a:prstGeom>
            <a:noFill/>
            <a:ln w="12700" cap="flat" cmpd="sng">
              <a:solidFill>
                <a:srgbClr val="4A7DBA"/>
              </a:solidFill>
              <a:prstDash val="solid"/>
              <a:round/>
              <a:headEnd type="none" w="sm" len="sm"/>
              <a:tailEnd type="stealth" w="med" len="med"/>
            </a:ln>
          </p:spPr>
        </p:cxnSp>
        <p:cxnSp>
          <p:nvCxnSpPr>
            <p:cNvPr id="282" name="Google Shape;282;p50"/>
            <p:cNvCxnSpPr>
              <a:stCxn id="238" idx="2"/>
              <a:endCxn id="240" idx="0"/>
            </p:cNvCxnSpPr>
            <p:nvPr/>
          </p:nvCxnSpPr>
          <p:spPr>
            <a:xfrm flipH="1">
              <a:off x="5446865" y="3112074"/>
              <a:ext cx="7200" cy="205200"/>
            </a:xfrm>
            <a:prstGeom prst="straightConnector1">
              <a:avLst/>
            </a:prstGeom>
            <a:noFill/>
            <a:ln w="12700" cap="flat" cmpd="sng">
              <a:solidFill>
                <a:srgbClr val="4A7DBA"/>
              </a:solidFill>
              <a:prstDash val="solid"/>
              <a:round/>
              <a:headEnd type="none" w="sm" len="sm"/>
              <a:tailEnd type="stealth" w="med" len="med"/>
            </a:ln>
          </p:spPr>
        </p:cxnSp>
        <p:cxnSp>
          <p:nvCxnSpPr>
            <p:cNvPr id="283" name="Google Shape;283;p50"/>
            <p:cNvCxnSpPr>
              <a:stCxn id="237" idx="2"/>
              <a:endCxn id="239" idx="0"/>
            </p:cNvCxnSpPr>
            <p:nvPr/>
          </p:nvCxnSpPr>
          <p:spPr>
            <a:xfrm>
              <a:off x="4365330" y="3112074"/>
              <a:ext cx="0" cy="209700"/>
            </a:xfrm>
            <a:prstGeom prst="straightConnector1">
              <a:avLst/>
            </a:prstGeom>
            <a:noFill/>
            <a:ln w="12700" cap="flat" cmpd="sng">
              <a:solidFill>
                <a:srgbClr val="4A7DBA"/>
              </a:solidFill>
              <a:prstDash val="solid"/>
              <a:round/>
              <a:headEnd type="none" w="sm" len="sm"/>
              <a:tailEnd type="stealth" w="med" len="med"/>
            </a:ln>
          </p:spPr>
        </p:cxnSp>
        <p:cxnSp>
          <p:nvCxnSpPr>
            <p:cNvPr id="284" name="Google Shape;284;p50"/>
            <p:cNvCxnSpPr>
              <a:stCxn id="240" idx="4"/>
              <a:endCxn id="241" idx="7"/>
            </p:cNvCxnSpPr>
            <p:nvPr/>
          </p:nvCxnSpPr>
          <p:spPr>
            <a:xfrm flipH="1">
              <a:off x="5337938" y="3760762"/>
              <a:ext cx="108900" cy="578400"/>
            </a:xfrm>
            <a:prstGeom prst="straightConnector1">
              <a:avLst/>
            </a:prstGeom>
            <a:noFill/>
            <a:ln w="12700" cap="flat" cmpd="sng">
              <a:solidFill>
                <a:srgbClr val="4A7DBA"/>
              </a:solidFill>
              <a:prstDash val="solid"/>
              <a:round/>
              <a:headEnd type="none" w="sm" len="sm"/>
              <a:tailEnd type="stealth" w="med" len="med"/>
            </a:ln>
          </p:spPr>
        </p:cxnSp>
        <p:cxnSp>
          <p:nvCxnSpPr>
            <p:cNvPr id="285" name="Google Shape;285;p50"/>
            <p:cNvCxnSpPr>
              <a:stCxn id="239" idx="4"/>
              <a:endCxn id="241" idx="1"/>
            </p:cNvCxnSpPr>
            <p:nvPr/>
          </p:nvCxnSpPr>
          <p:spPr>
            <a:xfrm>
              <a:off x="4365330" y="3764872"/>
              <a:ext cx="252600" cy="574500"/>
            </a:xfrm>
            <a:prstGeom prst="straightConnector1">
              <a:avLst/>
            </a:prstGeom>
            <a:noFill/>
            <a:ln w="12700" cap="flat" cmpd="sng">
              <a:solidFill>
                <a:srgbClr val="4A7DBA"/>
              </a:solidFill>
              <a:prstDash val="solid"/>
              <a:round/>
              <a:headEnd type="none" w="sm" len="sm"/>
              <a:tailEnd type="stealth" w="med" len="med"/>
            </a:ln>
          </p:spPr>
        </p:cxnSp>
        <p:cxnSp>
          <p:nvCxnSpPr>
            <p:cNvPr id="286" name="Google Shape;286;p50"/>
            <p:cNvCxnSpPr>
              <a:stCxn id="241" idx="3"/>
              <a:endCxn id="242" idx="0"/>
            </p:cNvCxnSpPr>
            <p:nvPr/>
          </p:nvCxnSpPr>
          <p:spPr>
            <a:xfrm flipH="1">
              <a:off x="4413076" y="4652932"/>
              <a:ext cx="204900" cy="290100"/>
            </a:xfrm>
            <a:prstGeom prst="straightConnector1">
              <a:avLst/>
            </a:prstGeom>
            <a:noFill/>
            <a:ln w="12700" cap="flat" cmpd="sng">
              <a:solidFill>
                <a:srgbClr val="4A7DBA"/>
              </a:solidFill>
              <a:prstDash val="solid"/>
              <a:round/>
              <a:headEnd type="none" w="sm" len="sm"/>
              <a:tailEnd type="stealth" w="med" len="med"/>
            </a:ln>
          </p:spPr>
        </p:cxnSp>
        <p:cxnSp>
          <p:nvCxnSpPr>
            <p:cNvPr id="287" name="Google Shape;287;p50"/>
            <p:cNvCxnSpPr>
              <a:stCxn id="241" idx="4"/>
            </p:cNvCxnSpPr>
            <p:nvPr/>
          </p:nvCxnSpPr>
          <p:spPr>
            <a:xfrm>
              <a:off x="4978001" y="4717858"/>
              <a:ext cx="191700" cy="807300"/>
            </a:xfrm>
            <a:prstGeom prst="straightConnector1">
              <a:avLst/>
            </a:prstGeom>
            <a:noFill/>
            <a:ln w="12700" cap="flat" cmpd="sng">
              <a:solidFill>
                <a:srgbClr val="4A7DBA"/>
              </a:solidFill>
              <a:prstDash val="solid"/>
              <a:round/>
              <a:headEnd type="none" w="sm" len="sm"/>
              <a:tailEnd type="stealth" w="med" len="med"/>
            </a:ln>
          </p:spPr>
        </p:cxnSp>
        <p:cxnSp>
          <p:nvCxnSpPr>
            <p:cNvPr id="288" name="Google Shape;288;p50"/>
            <p:cNvCxnSpPr>
              <a:stCxn id="242" idx="2"/>
              <a:endCxn id="243" idx="1"/>
            </p:cNvCxnSpPr>
            <p:nvPr/>
          </p:nvCxnSpPr>
          <p:spPr>
            <a:xfrm>
              <a:off x="4413251" y="5202602"/>
              <a:ext cx="476700" cy="606900"/>
            </a:xfrm>
            <a:prstGeom prst="straightConnector1">
              <a:avLst/>
            </a:prstGeom>
            <a:noFill/>
            <a:ln w="12700" cap="flat" cmpd="sng">
              <a:solidFill>
                <a:srgbClr val="4A7DBA"/>
              </a:solidFill>
              <a:prstDash val="solid"/>
              <a:round/>
              <a:headEnd type="none" w="sm" len="sm"/>
              <a:tailEnd type="stealth" w="med" len="med"/>
            </a:ln>
          </p:spPr>
        </p:cxnSp>
        <p:cxnSp>
          <p:nvCxnSpPr>
            <p:cNvPr id="289" name="Google Shape;289;p50"/>
            <p:cNvCxnSpPr>
              <a:endCxn id="243" idx="0"/>
            </p:cNvCxnSpPr>
            <p:nvPr/>
          </p:nvCxnSpPr>
          <p:spPr>
            <a:xfrm flipH="1">
              <a:off x="5565202" y="4636717"/>
              <a:ext cx="854100" cy="858900"/>
            </a:xfrm>
            <a:prstGeom prst="straightConnector1">
              <a:avLst/>
            </a:prstGeom>
            <a:noFill/>
            <a:ln w="12700" cap="flat" cmpd="sng">
              <a:solidFill>
                <a:srgbClr val="4A7DBA"/>
              </a:solidFill>
              <a:prstDash val="solid"/>
              <a:round/>
              <a:headEnd type="none" w="sm" len="sm"/>
              <a:tailEnd type="stealth" w="med" len="med"/>
            </a:ln>
          </p:spPr>
        </p:cxnSp>
        <p:cxnSp>
          <p:nvCxnSpPr>
            <p:cNvPr id="290" name="Google Shape;290;p50"/>
            <p:cNvCxnSpPr>
              <a:stCxn id="221" idx="5"/>
            </p:cNvCxnSpPr>
            <p:nvPr/>
          </p:nvCxnSpPr>
          <p:spPr>
            <a:xfrm>
              <a:off x="5806927" y="2578310"/>
              <a:ext cx="683700" cy="403800"/>
            </a:xfrm>
            <a:prstGeom prst="straightConnector1">
              <a:avLst/>
            </a:prstGeom>
            <a:noFill/>
            <a:ln w="12700" cap="flat" cmpd="sng">
              <a:solidFill>
                <a:srgbClr val="4A7DBA"/>
              </a:solidFill>
              <a:prstDash val="solid"/>
              <a:round/>
              <a:headEnd type="none" w="sm" len="sm"/>
              <a:tailEnd type="none" w="sm" len="sm"/>
            </a:ln>
          </p:spPr>
        </p:cxnSp>
        <p:cxnSp>
          <p:nvCxnSpPr>
            <p:cNvPr id="291" name="Google Shape;291;p50"/>
            <p:cNvCxnSpPr/>
            <p:nvPr/>
          </p:nvCxnSpPr>
          <p:spPr>
            <a:xfrm flipH="1">
              <a:off x="6419273" y="2982314"/>
              <a:ext cx="71573" cy="1649937"/>
            </a:xfrm>
            <a:prstGeom prst="straightConnector1">
              <a:avLst/>
            </a:prstGeom>
            <a:noFill/>
            <a:ln w="12700" cap="flat" cmpd="sng">
              <a:solidFill>
                <a:srgbClr val="4A7DBA"/>
              </a:solidFill>
              <a:prstDash val="solid"/>
              <a:round/>
              <a:headEnd type="none" w="sm" len="sm"/>
              <a:tailEnd type="none" w="sm" len="sm"/>
            </a:ln>
          </p:spPr>
        </p:cxnSp>
      </p:grpSp>
      <p:cxnSp>
        <p:nvCxnSpPr>
          <p:cNvPr id="292" name="Google Shape;292;p50"/>
          <p:cNvCxnSpPr>
            <a:stCxn id="223" idx="2"/>
          </p:cNvCxnSpPr>
          <p:nvPr/>
        </p:nvCxnSpPr>
        <p:spPr>
          <a:xfrm rot="5400000" flipH="1">
            <a:off x="6519507" y="2857472"/>
            <a:ext cx="107700" cy="2992800"/>
          </a:xfrm>
          <a:prstGeom prst="bentConnector4">
            <a:avLst>
              <a:gd name="adj1" fmla="val -104548"/>
              <a:gd name="adj2" fmla="val 54672"/>
            </a:avLst>
          </a:prstGeom>
          <a:noFill/>
          <a:ln w="12700" cap="flat" cmpd="sng">
            <a:solidFill>
              <a:srgbClr val="4A7DBA"/>
            </a:solidFill>
            <a:prstDash val="solid"/>
            <a:round/>
            <a:headEnd type="none" w="sm" len="sm"/>
            <a:tailEnd type="triangle" w="med" len="med"/>
          </a:ln>
        </p:spPr>
      </p:cxnSp>
      <p:grpSp>
        <p:nvGrpSpPr>
          <p:cNvPr id="293" name="Google Shape;293;p50"/>
          <p:cNvGrpSpPr/>
          <p:nvPr/>
        </p:nvGrpSpPr>
        <p:grpSpPr>
          <a:xfrm>
            <a:off x="1077244" y="1352082"/>
            <a:ext cx="1751147" cy="1607725"/>
            <a:chOff x="510154" y="2336564"/>
            <a:chExt cx="2348205" cy="2155882"/>
          </a:xfrm>
        </p:grpSpPr>
        <p:sp>
          <p:nvSpPr>
            <p:cNvPr id="294" name="Google Shape;294;p50"/>
            <p:cNvSpPr/>
            <p:nvPr/>
          </p:nvSpPr>
          <p:spPr>
            <a:xfrm>
              <a:off x="690728" y="2336564"/>
              <a:ext cx="887494" cy="887494"/>
            </a:xfrm>
            <a:prstGeom prst="ellipse">
              <a:avLst/>
            </a:prstGeom>
            <a:solidFill>
              <a:srgbClr val="B7CCE4"/>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5" name="Google Shape;295;p50"/>
            <p:cNvSpPr/>
            <p:nvPr/>
          </p:nvSpPr>
          <p:spPr>
            <a:xfrm>
              <a:off x="845845" y="2608617"/>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6" name="Google Shape;296;p50"/>
            <p:cNvSpPr/>
            <p:nvPr/>
          </p:nvSpPr>
          <p:spPr>
            <a:xfrm>
              <a:off x="1256346" y="2605149"/>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7" name="Google Shape;297;p50"/>
            <p:cNvSpPr/>
            <p:nvPr/>
          </p:nvSpPr>
          <p:spPr>
            <a:xfrm>
              <a:off x="889121"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8" name="Google Shape;298;p50"/>
            <p:cNvSpPr/>
            <p:nvPr/>
          </p:nvSpPr>
          <p:spPr>
            <a:xfrm>
              <a:off x="1299622"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9" name="Google Shape;299;p50"/>
            <p:cNvSpPr/>
            <p:nvPr/>
          </p:nvSpPr>
          <p:spPr>
            <a:xfrm>
              <a:off x="807957" y="3131627"/>
              <a:ext cx="641022" cy="984416"/>
            </a:xfrm>
            <a:prstGeom prst="rect">
              <a:avLst/>
            </a:prstGeom>
            <a:solidFill>
              <a:srgbClr val="00FFFF"/>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0" name="Google Shape;300;p50"/>
            <p:cNvSpPr/>
            <p:nvPr/>
          </p:nvSpPr>
          <p:spPr>
            <a:xfrm rot="2062925">
              <a:off x="678061"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1" name="Google Shape;301;p50"/>
            <p:cNvSpPr/>
            <p:nvPr/>
          </p:nvSpPr>
          <p:spPr>
            <a:xfrm rot="2062925">
              <a:off x="614577" y="3116462"/>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2" name="Google Shape;302;p50"/>
            <p:cNvSpPr/>
            <p:nvPr/>
          </p:nvSpPr>
          <p:spPr>
            <a:xfrm rot="-2062925" flipH="1">
              <a:off x="1480244"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3" name="Google Shape;303;p50"/>
            <p:cNvSpPr/>
            <p:nvPr/>
          </p:nvSpPr>
          <p:spPr>
            <a:xfrm rot="-2062925" flipH="1">
              <a:off x="1534120" y="3104571"/>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4" name="Google Shape;304;p50"/>
            <p:cNvSpPr txBox="1"/>
            <p:nvPr/>
          </p:nvSpPr>
          <p:spPr>
            <a:xfrm>
              <a:off x="1733109" y="4079787"/>
              <a:ext cx="1125250" cy="412659"/>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小人</a:t>
              </a:r>
              <a:endParaRPr sz="1400" b="0" i="0" u="none" strike="noStrike" cap="none">
                <a:solidFill>
                  <a:srgbClr val="000000"/>
                </a:solidFill>
                <a:latin typeface="Microsoft JhengHei"/>
                <a:ea typeface="Microsoft JhengHei"/>
                <a:cs typeface="Microsoft JhengHei"/>
                <a:sym typeface="Microsoft JhengHei"/>
              </a:endParaRPr>
            </a:p>
          </p:txBody>
        </p:sp>
        <p:sp>
          <p:nvSpPr>
            <p:cNvPr id="305" name="Google Shape;305;p50"/>
            <p:cNvSpPr/>
            <p:nvPr/>
          </p:nvSpPr>
          <p:spPr>
            <a:xfrm>
              <a:off x="1714216" y="3386253"/>
              <a:ext cx="326260" cy="32626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grpSp>
        <p:nvGrpSpPr>
          <p:cNvPr id="306" name="Google Shape;306;p50"/>
          <p:cNvGrpSpPr/>
          <p:nvPr/>
        </p:nvGrpSpPr>
        <p:grpSpPr>
          <a:xfrm>
            <a:off x="88537" y="3072166"/>
            <a:ext cx="3978230" cy="2007975"/>
            <a:chOff x="115410" y="4575470"/>
            <a:chExt cx="4502565" cy="2272628"/>
          </a:xfrm>
        </p:grpSpPr>
        <p:cxnSp>
          <p:nvCxnSpPr>
            <p:cNvPr id="307" name="Google Shape;307;p50"/>
            <p:cNvCxnSpPr/>
            <p:nvPr/>
          </p:nvCxnSpPr>
          <p:spPr>
            <a:xfrm flipH="1">
              <a:off x="4413251" y="4652931"/>
              <a:ext cx="204724" cy="290151"/>
            </a:xfrm>
            <a:prstGeom prst="straightConnector1">
              <a:avLst/>
            </a:prstGeom>
            <a:noFill/>
            <a:ln w="19050" cap="flat" cmpd="sng">
              <a:solidFill>
                <a:srgbClr val="4A7DBA"/>
              </a:solidFill>
              <a:prstDash val="solid"/>
              <a:round/>
              <a:headEnd type="none" w="sm" len="sm"/>
              <a:tailEnd type="stealth" w="med" len="med"/>
            </a:ln>
          </p:spPr>
        </p:cxnSp>
        <p:sp>
          <p:nvSpPr>
            <p:cNvPr id="308" name="Google Shape;308;p50"/>
            <p:cNvSpPr/>
            <p:nvPr/>
          </p:nvSpPr>
          <p:spPr>
            <a:xfrm>
              <a:off x="206133" y="4958184"/>
              <a:ext cx="1113598" cy="455841"/>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幾何變換</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309" name="Google Shape;309;p50"/>
            <p:cNvCxnSpPr>
              <a:endCxn id="308" idx="0"/>
            </p:cNvCxnSpPr>
            <p:nvPr/>
          </p:nvCxnSpPr>
          <p:spPr>
            <a:xfrm>
              <a:off x="761132" y="4692084"/>
              <a:ext cx="1800" cy="266100"/>
            </a:xfrm>
            <a:prstGeom prst="straightConnector1">
              <a:avLst/>
            </a:prstGeom>
            <a:noFill/>
            <a:ln w="19050" cap="flat" cmpd="sng">
              <a:solidFill>
                <a:srgbClr val="4A7DBA"/>
              </a:solidFill>
              <a:prstDash val="solid"/>
              <a:round/>
              <a:headEnd type="none" w="sm" len="sm"/>
              <a:tailEnd type="stealth" w="med" len="med"/>
            </a:ln>
          </p:spPr>
        </p:cxnSp>
        <p:cxnSp>
          <p:nvCxnSpPr>
            <p:cNvPr id="310" name="Google Shape;310;p50"/>
            <p:cNvCxnSpPr>
              <a:stCxn id="308" idx="2"/>
            </p:cNvCxnSpPr>
            <p:nvPr/>
          </p:nvCxnSpPr>
          <p:spPr>
            <a:xfrm flipH="1">
              <a:off x="459332" y="5414025"/>
              <a:ext cx="303600" cy="346800"/>
            </a:xfrm>
            <a:prstGeom prst="straightConnector1">
              <a:avLst/>
            </a:prstGeom>
            <a:noFill/>
            <a:ln w="19050" cap="flat" cmpd="sng">
              <a:solidFill>
                <a:srgbClr val="4A7DBA"/>
              </a:solidFill>
              <a:prstDash val="solid"/>
              <a:round/>
              <a:headEnd type="none" w="sm" len="sm"/>
              <a:tailEnd type="stealth" w="med" len="med"/>
            </a:ln>
          </p:spPr>
        </p:cxnSp>
        <p:cxnSp>
          <p:nvCxnSpPr>
            <p:cNvPr id="311" name="Google Shape;311;p50"/>
            <p:cNvCxnSpPr>
              <a:stCxn id="308" idx="2"/>
            </p:cNvCxnSpPr>
            <p:nvPr/>
          </p:nvCxnSpPr>
          <p:spPr>
            <a:xfrm>
              <a:off x="762932" y="5414025"/>
              <a:ext cx="335400" cy="346800"/>
            </a:xfrm>
            <a:prstGeom prst="straightConnector1">
              <a:avLst/>
            </a:prstGeom>
            <a:noFill/>
            <a:ln w="19050" cap="flat" cmpd="sng">
              <a:solidFill>
                <a:srgbClr val="4A7DBA"/>
              </a:solidFill>
              <a:prstDash val="solid"/>
              <a:round/>
              <a:headEnd type="none" w="sm" len="sm"/>
              <a:tailEnd type="stealth" w="med" len="med"/>
            </a:ln>
          </p:spPr>
        </p:cxnSp>
        <p:sp>
          <p:nvSpPr>
            <p:cNvPr id="312" name="Google Shape;312;p50"/>
            <p:cNvSpPr/>
            <p:nvPr/>
          </p:nvSpPr>
          <p:spPr>
            <a:xfrm>
              <a:off x="1657036" y="4927399"/>
              <a:ext cx="1029576" cy="44334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群組</a:t>
              </a:r>
              <a:endParaRPr sz="1400" b="0" i="0" u="none" strike="noStrike" cap="none">
                <a:solidFill>
                  <a:schemeClr val="lt1"/>
                </a:solidFill>
                <a:latin typeface="Microsoft JhengHei"/>
                <a:ea typeface="Microsoft JhengHei"/>
                <a:cs typeface="Microsoft JhengHei"/>
                <a:sym typeface="Microsoft JhengHei"/>
              </a:endParaRPr>
            </a:p>
          </p:txBody>
        </p:sp>
        <p:sp>
          <p:nvSpPr>
            <p:cNvPr id="313" name="Google Shape;313;p50"/>
            <p:cNvSpPr/>
            <p:nvPr/>
          </p:nvSpPr>
          <p:spPr>
            <a:xfrm>
              <a:off x="2938764" y="4849879"/>
              <a:ext cx="732828" cy="628073"/>
            </a:xfrm>
            <a:prstGeom prst="flowChartPreparation">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030A0"/>
                </a:solidFill>
                <a:latin typeface="Microsoft JhengHei"/>
                <a:ea typeface="Microsoft JhengHei"/>
                <a:cs typeface="Microsoft JhengHei"/>
                <a:sym typeface="Microsoft JhengHei"/>
              </a:endParaRPr>
            </a:p>
          </p:txBody>
        </p:sp>
        <p:sp>
          <p:nvSpPr>
            <p:cNvPr id="314" name="Google Shape;314;p50"/>
            <p:cNvSpPr txBox="1"/>
            <p:nvPr/>
          </p:nvSpPr>
          <p:spPr>
            <a:xfrm>
              <a:off x="2951174" y="4979249"/>
              <a:ext cx="740168" cy="3482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9900CC"/>
                  </a:solidFill>
                  <a:latin typeface="Microsoft JhengHei"/>
                  <a:ea typeface="Microsoft JhengHei"/>
                  <a:cs typeface="Microsoft JhengHei"/>
                  <a:sym typeface="Microsoft JhengHei"/>
                </a:rPr>
                <a:t>作圖</a:t>
              </a:r>
              <a:endParaRPr sz="1400" b="0" i="0" u="none" strike="noStrike" cap="none">
                <a:solidFill>
                  <a:srgbClr val="9900CC"/>
                </a:solidFill>
                <a:latin typeface="Microsoft JhengHei"/>
                <a:ea typeface="Microsoft JhengHei"/>
                <a:cs typeface="Microsoft JhengHei"/>
                <a:sym typeface="Microsoft JhengHei"/>
              </a:endParaRPr>
            </a:p>
          </p:txBody>
        </p:sp>
        <p:cxnSp>
          <p:nvCxnSpPr>
            <p:cNvPr id="315" name="Google Shape;315;p50"/>
            <p:cNvCxnSpPr/>
            <p:nvPr/>
          </p:nvCxnSpPr>
          <p:spPr>
            <a:xfrm flipH="1">
              <a:off x="1847863" y="5376725"/>
              <a:ext cx="303422" cy="346543"/>
            </a:xfrm>
            <a:prstGeom prst="straightConnector1">
              <a:avLst/>
            </a:prstGeom>
            <a:noFill/>
            <a:ln w="19050" cap="flat" cmpd="sng">
              <a:solidFill>
                <a:srgbClr val="4A7DBA"/>
              </a:solidFill>
              <a:prstDash val="solid"/>
              <a:round/>
              <a:headEnd type="none" w="sm" len="sm"/>
              <a:tailEnd type="stealth" w="med" len="med"/>
            </a:ln>
          </p:spPr>
        </p:cxnSp>
        <p:cxnSp>
          <p:nvCxnSpPr>
            <p:cNvPr id="316" name="Google Shape;316;p50"/>
            <p:cNvCxnSpPr/>
            <p:nvPr/>
          </p:nvCxnSpPr>
          <p:spPr>
            <a:xfrm>
              <a:off x="2151285" y="5376725"/>
              <a:ext cx="335339" cy="346543"/>
            </a:xfrm>
            <a:prstGeom prst="straightConnector1">
              <a:avLst/>
            </a:prstGeom>
            <a:noFill/>
            <a:ln w="19050" cap="flat" cmpd="sng">
              <a:solidFill>
                <a:srgbClr val="4A7DBA"/>
              </a:solidFill>
              <a:prstDash val="solid"/>
              <a:round/>
              <a:headEnd type="none" w="sm" len="sm"/>
              <a:tailEnd type="stealth" w="med" len="med"/>
            </a:ln>
          </p:spPr>
        </p:cxnSp>
        <p:cxnSp>
          <p:nvCxnSpPr>
            <p:cNvPr id="317" name="Google Shape;317;p50"/>
            <p:cNvCxnSpPr/>
            <p:nvPr/>
          </p:nvCxnSpPr>
          <p:spPr>
            <a:xfrm flipH="1">
              <a:off x="3004811" y="5473126"/>
              <a:ext cx="303422" cy="346543"/>
            </a:xfrm>
            <a:prstGeom prst="straightConnector1">
              <a:avLst/>
            </a:prstGeom>
            <a:noFill/>
            <a:ln w="19050" cap="flat" cmpd="sng">
              <a:solidFill>
                <a:srgbClr val="4A7DBA"/>
              </a:solidFill>
              <a:prstDash val="solid"/>
              <a:round/>
              <a:headEnd type="none" w="sm" len="sm"/>
              <a:tailEnd type="stealth" w="med" len="med"/>
            </a:ln>
          </p:spPr>
        </p:cxnSp>
        <p:cxnSp>
          <p:nvCxnSpPr>
            <p:cNvPr id="318" name="Google Shape;318;p50"/>
            <p:cNvCxnSpPr/>
            <p:nvPr/>
          </p:nvCxnSpPr>
          <p:spPr>
            <a:xfrm>
              <a:off x="3308233" y="5473126"/>
              <a:ext cx="335339" cy="346543"/>
            </a:xfrm>
            <a:prstGeom prst="straightConnector1">
              <a:avLst/>
            </a:prstGeom>
            <a:noFill/>
            <a:ln w="19050" cap="flat" cmpd="sng">
              <a:solidFill>
                <a:srgbClr val="4A7DBA"/>
              </a:solidFill>
              <a:prstDash val="solid"/>
              <a:round/>
              <a:headEnd type="none" w="sm" len="sm"/>
              <a:tailEnd type="stealth" w="med" len="med"/>
            </a:ln>
          </p:spPr>
        </p:cxnSp>
        <p:cxnSp>
          <p:nvCxnSpPr>
            <p:cNvPr id="319" name="Google Shape;319;p50"/>
            <p:cNvCxnSpPr>
              <a:endCxn id="312" idx="0"/>
            </p:cNvCxnSpPr>
            <p:nvPr/>
          </p:nvCxnSpPr>
          <p:spPr>
            <a:xfrm>
              <a:off x="2171824" y="4692199"/>
              <a:ext cx="0" cy="235200"/>
            </a:xfrm>
            <a:prstGeom prst="straightConnector1">
              <a:avLst/>
            </a:prstGeom>
            <a:noFill/>
            <a:ln w="19050" cap="flat" cmpd="sng">
              <a:solidFill>
                <a:srgbClr val="4A7DBA"/>
              </a:solidFill>
              <a:prstDash val="solid"/>
              <a:round/>
              <a:headEnd type="none" w="sm" len="sm"/>
              <a:tailEnd type="stealth" w="med" len="med"/>
            </a:ln>
          </p:spPr>
        </p:cxnSp>
        <p:cxnSp>
          <p:nvCxnSpPr>
            <p:cNvPr id="320" name="Google Shape;320;p50"/>
            <p:cNvCxnSpPr/>
            <p:nvPr/>
          </p:nvCxnSpPr>
          <p:spPr>
            <a:xfrm>
              <a:off x="3301820" y="4590083"/>
              <a:ext cx="1812" cy="266085"/>
            </a:xfrm>
            <a:prstGeom prst="straightConnector1">
              <a:avLst/>
            </a:prstGeom>
            <a:noFill/>
            <a:ln w="19050" cap="flat" cmpd="sng">
              <a:solidFill>
                <a:srgbClr val="4A7DBA"/>
              </a:solidFill>
              <a:prstDash val="solid"/>
              <a:round/>
              <a:headEnd type="none" w="sm" len="sm"/>
              <a:tailEnd type="stealth" w="med" len="med"/>
            </a:ln>
          </p:spPr>
        </p:cxnSp>
        <p:sp>
          <p:nvSpPr>
            <p:cNvPr id="321" name="Google Shape;321;p50"/>
            <p:cNvSpPr/>
            <p:nvPr/>
          </p:nvSpPr>
          <p:spPr>
            <a:xfrm>
              <a:off x="115410" y="4575470"/>
              <a:ext cx="3804710" cy="2105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22" name="Google Shape;322;p50"/>
            <p:cNvSpPr txBox="1"/>
            <p:nvPr/>
          </p:nvSpPr>
          <p:spPr>
            <a:xfrm>
              <a:off x="231414" y="5661062"/>
              <a:ext cx="1172805" cy="10798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-translate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-scale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-rotate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  .etc.</a:t>
              </a:r>
              <a:endParaRPr sz="1400" b="0" i="0" u="none" strike="noStrike" cap="none">
                <a:solidFill>
                  <a:srgbClr val="000000"/>
                </a:solidFill>
                <a:latin typeface="Microsoft JhengHei"/>
                <a:ea typeface="Microsoft JhengHei"/>
                <a:cs typeface="Microsoft JhengHei"/>
                <a:sym typeface="Microsoft JhengHei"/>
              </a:endParaRPr>
            </a:p>
          </p:txBody>
        </p:sp>
        <p:sp>
          <p:nvSpPr>
            <p:cNvPr id="323" name="Google Shape;323;p50"/>
            <p:cNvSpPr txBox="1"/>
            <p:nvPr/>
          </p:nvSpPr>
          <p:spPr>
            <a:xfrm>
              <a:off x="1780885" y="5626655"/>
              <a:ext cx="1172804" cy="5921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-push matrix</a:t>
              </a:r>
              <a:endParaRPr sz="1400" b="0" i="0" u="none" strike="noStrike" cap="none">
                <a:solidFill>
                  <a:srgbClr val="000000"/>
                </a:solidFill>
                <a:latin typeface="Microsoft JhengHei"/>
                <a:ea typeface="Microsoft JhengHei"/>
                <a:cs typeface="Microsoft JhengHei"/>
                <a:sym typeface="Microsoft JhengHei"/>
              </a:endParaRPr>
            </a:p>
          </p:txBody>
        </p:sp>
        <p:sp>
          <p:nvSpPr>
            <p:cNvPr id="324" name="Google Shape;324;p50"/>
            <p:cNvSpPr txBox="1"/>
            <p:nvPr/>
          </p:nvSpPr>
          <p:spPr>
            <a:xfrm>
              <a:off x="2698456" y="5768284"/>
              <a:ext cx="1626273" cy="10798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-draw array</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-draw element</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  .etc.</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29" name="Google Shape;329;g53d09663c1_0_0"/>
          <p:cNvGrpSpPr/>
          <p:nvPr/>
        </p:nvGrpSpPr>
        <p:grpSpPr>
          <a:xfrm>
            <a:off x="0" y="0"/>
            <a:ext cx="791004" cy="791004"/>
            <a:chOff x="0" y="0"/>
            <a:chExt cx="791004" cy="791004"/>
          </a:xfrm>
        </p:grpSpPr>
        <p:sp>
          <p:nvSpPr>
            <p:cNvPr id="330" name="Google Shape;330;g53d09663c1_0_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1" name="Google Shape;331;g53d09663c1_0_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2" name="Google Shape;332;g53d09663c1_0_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3" name="Google Shape;333;g53d09663c1_0_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34" name="Google Shape;334;g53d09663c1_0_0"/>
          <p:cNvGrpSpPr/>
          <p:nvPr/>
        </p:nvGrpSpPr>
        <p:grpSpPr>
          <a:xfrm>
            <a:off x="8460432" y="4299942"/>
            <a:ext cx="500394" cy="640276"/>
            <a:chOff x="8460432" y="4299942"/>
            <a:chExt cx="500394" cy="640276"/>
          </a:xfrm>
        </p:grpSpPr>
        <p:sp>
          <p:nvSpPr>
            <p:cNvPr id="335" name="Google Shape;335;g53d09663c1_0_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6" name="Google Shape;336;g53d09663c1_0_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7" name="Google Shape;337;g53d09663c1_0_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38" name="Google Shape;338;g53d09663c1_0_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339" name="Google Shape;339;g53d09663c1_0_0"/>
          <p:cNvSpPr/>
          <p:nvPr/>
        </p:nvSpPr>
        <p:spPr>
          <a:xfrm>
            <a:off x="889248" y="875496"/>
            <a:ext cx="4495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Microsoft JhengHei"/>
                <a:ea typeface="Microsoft JhengHei"/>
                <a:cs typeface="Microsoft JhengHei"/>
                <a:sym typeface="Microsoft JhengHei"/>
              </a:rPr>
              <a:t>( 四 ) </a:t>
            </a:r>
            <a:r>
              <a:rPr lang="en-US" sz="2000">
                <a:solidFill>
                  <a:srgbClr val="FF0000"/>
                </a:solidFill>
                <a:latin typeface="Microsoft JhengHei"/>
                <a:ea typeface="Microsoft JhengHei"/>
                <a:cs typeface="Microsoft JhengHei"/>
                <a:sym typeface="Microsoft JhengHei"/>
              </a:rPr>
              <a:t>產生SceneGraph的方法 </a:t>
            </a:r>
            <a:endParaRPr sz="2000" b="0" i="0" u="none" strike="noStrike" cap="none">
              <a:solidFill>
                <a:srgbClr val="FF0000"/>
              </a:solidFill>
              <a:latin typeface="Microsoft JhengHei"/>
              <a:ea typeface="Microsoft JhengHei"/>
              <a:cs typeface="Microsoft JhengHei"/>
              <a:sym typeface="Microsoft JhengHei"/>
            </a:endParaRPr>
          </a:p>
        </p:txBody>
      </p:sp>
      <p:sp>
        <p:nvSpPr>
          <p:cNvPr id="340" name="Google Shape;340;g53d09663c1_0_0"/>
          <p:cNvSpPr txBox="1"/>
          <p:nvPr/>
        </p:nvSpPr>
        <p:spPr>
          <a:xfrm>
            <a:off x="889248" y="195486"/>
            <a:ext cx="57711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13" name="群組 12"/>
          <p:cNvGrpSpPr/>
          <p:nvPr/>
        </p:nvGrpSpPr>
        <p:grpSpPr>
          <a:xfrm>
            <a:off x="1556429" y="1636662"/>
            <a:ext cx="2123000" cy="2485638"/>
            <a:chOff x="2534344" y="1574239"/>
            <a:chExt cx="1480138" cy="1732966"/>
          </a:xfrm>
        </p:grpSpPr>
        <p:grpSp>
          <p:nvGrpSpPr>
            <p:cNvPr id="14" name="Google Shape;293;p50"/>
            <p:cNvGrpSpPr/>
            <p:nvPr/>
          </p:nvGrpSpPr>
          <p:grpSpPr>
            <a:xfrm>
              <a:off x="2856542" y="1740004"/>
              <a:ext cx="1063348" cy="1567201"/>
              <a:chOff x="614577" y="2336564"/>
              <a:chExt cx="1425899" cy="2101541"/>
            </a:xfrm>
          </p:grpSpPr>
          <p:sp>
            <p:nvSpPr>
              <p:cNvPr id="15" name="Google Shape;294;p50"/>
              <p:cNvSpPr/>
              <p:nvPr/>
            </p:nvSpPr>
            <p:spPr>
              <a:xfrm>
                <a:off x="690728" y="2336564"/>
                <a:ext cx="887494" cy="887494"/>
              </a:xfrm>
              <a:prstGeom prst="ellipse">
                <a:avLst/>
              </a:prstGeom>
              <a:solidFill>
                <a:srgbClr val="B7CCE4"/>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6" name="Google Shape;295;p50"/>
              <p:cNvSpPr/>
              <p:nvPr/>
            </p:nvSpPr>
            <p:spPr>
              <a:xfrm>
                <a:off x="845845" y="2608617"/>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7" name="Google Shape;296;p50"/>
              <p:cNvSpPr/>
              <p:nvPr/>
            </p:nvSpPr>
            <p:spPr>
              <a:xfrm>
                <a:off x="1256346" y="2605149"/>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8" name="Google Shape;297;p50"/>
              <p:cNvSpPr/>
              <p:nvPr/>
            </p:nvSpPr>
            <p:spPr>
              <a:xfrm>
                <a:off x="889121"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9" name="Google Shape;298;p50"/>
              <p:cNvSpPr/>
              <p:nvPr/>
            </p:nvSpPr>
            <p:spPr>
              <a:xfrm>
                <a:off x="1299622"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0" name="Google Shape;299;p50"/>
              <p:cNvSpPr/>
              <p:nvPr/>
            </p:nvSpPr>
            <p:spPr>
              <a:xfrm>
                <a:off x="807957" y="3131627"/>
                <a:ext cx="641022" cy="984416"/>
              </a:xfrm>
              <a:prstGeom prst="rect">
                <a:avLst/>
              </a:prstGeom>
              <a:solidFill>
                <a:srgbClr val="00FFFF"/>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1" name="Google Shape;300;p50"/>
              <p:cNvSpPr/>
              <p:nvPr/>
            </p:nvSpPr>
            <p:spPr>
              <a:xfrm rot="2062925">
                <a:off x="678061"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2" name="Google Shape;301;p50"/>
              <p:cNvSpPr/>
              <p:nvPr/>
            </p:nvSpPr>
            <p:spPr>
              <a:xfrm rot="2062925">
                <a:off x="614577" y="3116462"/>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3" name="Google Shape;302;p50"/>
              <p:cNvSpPr/>
              <p:nvPr/>
            </p:nvSpPr>
            <p:spPr>
              <a:xfrm rot="-2062925" flipH="1">
                <a:off x="1480244"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4" name="Google Shape;303;p50"/>
              <p:cNvSpPr/>
              <p:nvPr/>
            </p:nvSpPr>
            <p:spPr>
              <a:xfrm rot="-2062925" flipH="1">
                <a:off x="1534120" y="3104571"/>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6" name="Google Shape;305;p50"/>
              <p:cNvSpPr/>
              <p:nvPr/>
            </p:nvSpPr>
            <p:spPr>
              <a:xfrm>
                <a:off x="1714216" y="3386253"/>
                <a:ext cx="326260" cy="32626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sp>
          <p:nvSpPr>
            <p:cNvPr id="2" name="橢圓 1"/>
            <p:cNvSpPr/>
            <p:nvPr/>
          </p:nvSpPr>
          <p:spPr>
            <a:xfrm>
              <a:off x="3206582" y="2036753"/>
              <a:ext cx="75336" cy="753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接點 3"/>
            <p:cNvCxnSpPr/>
            <p:nvPr/>
          </p:nvCxnSpPr>
          <p:spPr>
            <a:xfrm>
              <a:off x="2534344" y="2070858"/>
              <a:ext cx="13855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橢圓 29"/>
            <p:cNvSpPr/>
            <p:nvPr/>
          </p:nvSpPr>
          <p:spPr>
            <a:xfrm>
              <a:off x="3206582" y="2662303"/>
              <a:ext cx="75336" cy="753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p:nvPr/>
          </p:nvCxnSpPr>
          <p:spPr>
            <a:xfrm>
              <a:off x="3249426" y="1597152"/>
              <a:ext cx="0" cy="7199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H="1">
              <a:off x="3245867" y="2462596"/>
              <a:ext cx="3387" cy="604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a:off x="3188294" y="1574239"/>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等腰三角形 38"/>
            <p:cNvSpPr/>
            <p:nvPr/>
          </p:nvSpPr>
          <p:spPr>
            <a:xfrm rot="5400000">
              <a:off x="3912322" y="2027125"/>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p:cNvCxnSpPr/>
            <p:nvPr/>
          </p:nvCxnSpPr>
          <p:spPr>
            <a:xfrm>
              <a:off x="2546997" y="2699971"/>
              <a:ext cx="13855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rot="5400000">
              <a:off x="3912322" y="2652675"/>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p:cNvSpPr/>
            <p:nvPr/>
          </p:nvSpPr>
          <p:spPr>
            <a:xfrm>
              <a:off x="3184906" y="2389650"/>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2963085" y="2326507"/>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441120" y="2319338"/>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2964606" y="3025116"/>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3442641" y="3017947"/>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p:cNvSpPr txBox="1"/>
          <p:nvPr/>
        </p:nvSpPr>
        <p:spPr>
          <a:xfrm>
            <a:off x="4590287" y="2348975"/>
            <a:ext cx="3035809"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以各自坐標系為原點，訂出眼睛、四肢的位置</a:t>
            </a:r>
          </a:p>
        </p:txBody>
      </p:sp>
      <p:sp>
        <p:nvSpPr>
          <p:cNvPr id="52" name="文字方塊 51"/>
          <p:cNvSpPr txBox="1"/>
          <p:nvPr/>
        </p:nvSpPr>
        <p:spPr>
          <a:xfrm>
            <a:off x="3057595" y="1775290"/>
            <a:ext cx="1493558" cy="307777"/>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頭的在地坐標系</a:t>
            </a:r>
          </a:p>
        </p:txBody>
      </p:sp>
      <p:sp>
        <p:nvSpPr>
          <p:cNvPr id="53" name="文字方塊 52"/>
          <p:cNvSpPr txBox="1"/>
          <p:nvPr/>
        </p:nvSpPr>
        <p:spPr>
          <a:xfrm>
            <a:off x="2999968" y="3340618"/>
            <a:ext cx="1791488" cy="307777"/>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身體的在地坐標系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51"/>
          <p:cNvGrpSpPr/>
          <p:nvPr/>
        </p:nvGrpSpPr>
        <p:grpSpPr>
          <a:xfrm>
            <a:off x="0" y="0"/>
            <a:ext cx="791072" cy="791072"/>
            <a:chOff x="0" y="0"/>
            <a:chExt cx="791072" cy="791072"/>
          </a:xfrm>
        </p:grpSpPr>
        <p:sp>
          <p:nvSpPr>
            <p:cNvPr id="346" name="Google Shape;346;p5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7" name="Google Shape;347;p5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8" name="Google Shape;348;p5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9" name="Google Shape;349;p5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50" name="Google Shape;350;p51"/>
          <p:cNvGrpSpPr/>
          <p:nvPr/>
        </p:nvGrpSpPr>
        <p:grpSpPr>
          <a:xfrm>
            <a:off x="8460432" y="4299942"/>
            <a:ext cx="500406" cy="640288"/>
            <a:chOff x="8460432" y="4299942"/>
            <a:chExt cx="500406" cy="640288"/>
          </a:xfrm>
        </p:grpSpPr>
        <p:sp>
          <p:nvSpPr>
            <p:cNvPr id="351" name="Google Shape;351;p5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2" name="Google Shape;352;p5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3" name="Google Shape;353;p5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54" name="Google Shape;354;p5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355" name="Google Shape;355;p51"/>
          <p:cNvSpPr/>
          <p:nvPr/>
        </p:nvSpPr>
        <p:spPr>
          <a:xfrm>
            <a:off x="889251" y="875500"/>
            <a:ext cx="6434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(五) Implementation-實作把scene graph變成code</a:t>
            </a:r>
            <a:endParaRPr sz="2000" b="0" i="0" u="none" strike="noStrike" cap="none">
              <a:solidFill>
                <a:srgbClr val="0070C0"/>
              </a:solidFill>
              <a:latin typeface="Microsoft JhengHei"/>
              <a:ea typeface="Microsoft JhengHei"/>
              <a:cs typeface="Microsoft JhengHei"/>
              <a:sym typeface="Microsoft JhengHei"/>
            </a:endParaRPr>
          </a:p>
        </p:txBody>
      </p:sp>
      <p:sp>
        <p:nvSpPr>
          <p:cNvPr id="356" name="Google Shape;356;p51"/>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
        <p:nvSpPr>
          <p:cNvPr id="357" name="Google Shape;357;p51"/>
          <p:cNvSpPr txBox="1"/>
          <p:nvPr/>
        </p:nvSpPr>
        <p:spPr>
          <a:xfrm>
            <a:off x="395536" y="1256827"/>
            <a:ext cx="7246961" cy="4351338"/>
          </a:xfrm>
          <a:prstGeom prst="rect">
            <a:avLst/>
          </a:prstGeom>
          <a:noFill/>
          <a:ln>
            <a:noFill/>
          </a:ln>
        </p:spPr>
        <p:txBody>
          <a:bodyPr spcFirstLastPara="1" wrap="square" lIns="91425" tIns="45700" rIns="91425" bIns="45700" anchor="t" anchorCtr="0">
            <a:normAutofit/>
          </a:bodyPr>
          <a:lstStyle/>
          <a:p>
            <a:pPr marL="571500" marR="0" lvl="1" indent="0" algn="l" rtl="0">
              <a:lnSpc>
                <a:spcPct val="100000"/>
              </a:lnSpc>
              <a:spcBef>
                <a:spcPts val="360"/>
              </a:spcBef>
              <a:spcAft>
                <a:spcPts val="0"/>
              </a:spcAft>
              <a:buClr>
                <a:schemeClr val="dk1"/>
              </a:buClr>
              <a:buSzPts val="1800"/>
              <a:buFont typeface="Arial"/>
              <a:buNone/>
            </a:pPr>
            <a:r>
              <a:rPr lang="en-US" sz="2000" b="0" i="0" u="none" strike="noStrike" cap="none">
                <a:solidFill>
                  <a:schemeClr val="dk1"/>
                </a:solidFill>
                <a:latin typeface="Microsoft JhengHei"/>
                <a:ea typeface="Microsoft JhengHei"/>
                <a:cs typeface="Microsoft JhengHei"/>
                <a:sym typeface="Microsoft JhengHei"/>
              </a:rPr>
              <a:t>1.寫死的Code (本章範例的做法)</a:t>
            </a:r>
            <a:endParaRPr sz="1400" b="0" i="0" u="none" strike="noStrike" cap="none">
              <a:solidFill>
                <a:srgbClr val="000000"/>
              </a:solidFill>
              <a:latin typeface="Arial"/>
              <a:ea typeface="Arial"/>
              <a:cs typeface="Arial"/>
              <a:sym typeface="Arial"/>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應用於一些遊戲程式。</a:t>
            </a:r>
            <a:endParaRPr sz="1800" b="0" i="0" u="none" strike="noStrike" cap="none">
              <a:solidFill>
                <a:schemeClr val="dk1"/>
              </a:solidFill>
              <a:latin typeface="Microsoft JhengHei"/>
              <a:ea typeface="Microsoft JhengHei"/>
              <a:cs typeface="Microsoft JhengHei"/>
              <a:sym typeface="Microsoft JhengHei"/>
            </a:endParaRPr>
          </a:p>
          <a:p>
            <a:pPr marL="571500" marR="0" lvl="1" indent="0" algn="l" rtl="0">
              <a:lnSpc>
                <a:spcPct val="100000"/>
              </a:lnSpc>
              <a:spcBef>
                <a:spcPts val="360"/>
              </a:spcBef>
              <a:spcAft>
                <a:spcPts val="0"/>
              </a:spcAft>
              <a:buClr>
                <a:schemeClr val="dk1"/>
              </a:buClr>
              <a:buSzPts val="1800"/>
              <a:buFont typeface="Arial"/>
              <a:buNone/>
            </a:pPr>
            <a:r>
              <a:rPr lang="en-US" sz="2000" b="0" i="0" u="none" strike="noStrike" cap="none">
                <a:solidFill>
                  <a:schemeClr val="dk1"/>
                </a:solidFill>
                <a:latin typeface="Microsoft JhengHei"/>
                <a:ea typeface="Microsoft JhengHei"/>
                <a:cs typeface="Microsoft JhengHei"/>
                <a:sym typeface="Microsoft JhengHei"/>
              </a:rPr>
              <a:t>2.以類似Tree的資料結構儲存</a:t>
            </a:r>
            <a:endParaRPr sz="20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節點的成員變數</a:t>
            </a:r>
            <a:endParaRPr sz="1800" b="0" i="0" u="none" strike="noStrike" cap="none">
              <a:solidFill>
                <a:schemeClr val="dk1"/>
              </a:solidFill>
              <a:latin typeface="Microsoft JhengHei"/>
              <a:ea typeface="Microsoft JhengHei"/>
              <a:cs typeface="Microsoft JhengHei"/>
              <a:sym typeface="Microsoft JhengHei"/>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父節點 : 節點的Array (可以有多個父節點)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子節點 : 節點的Array (和Tree一樣，可以有多個子節點)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根結點 : 節點 (紀錄根結點)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資料 : 這個節點儲存的資料</a:t>
            </a:r>
            <a:endParaRPr sz="16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利用DFS深度優先的走訪跑完這個Tree-like struct</a:t>
            </a:r>
            <a:endParaRPr sz="18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應用於一些3D製圖或3D動畫軟體MMD (MikuMikuDance)、Blender 等</a:t>
            </a: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2" name="Google Shape;362;p52"/>
          <p:cNvGrpSpPr/>
          <p:nvPr/>
        </p:nvGrpSpPr>
        <p:grpSpPr>
          <a:xfrm>
            <a:off x="0" y="0"/>
            <a:ext cx="791072" cy="791072"/>
            <a:chOff x="0" y="0"/>
            <a:chExt cx="791072" cy="791072"/>
          </a:xfrm>
        </p:grpSpPr>
        <p:sp>
          <p:nvSpPr>
            <p:cNvPr id="363" name="Google Shape;363;p5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4" name="Google Shape;364;p5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5" name="Google Shape;365;p5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6" name="Google Shape;366;p5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67" name="Google Shape;367;p52"/>
          <p:cNvGrpSpPr/>
          <p:nvPr/>
        </p:nvGrpSpPr>
        <p:grpSpPr>
          <a:xfrm>
            <a:off x="8460432" y="4299942"/>
            <a:ext cx="500406" cy="640288"/>
            <a:chOff x="8460432" y="4299942"/>
            <a:chExt cx="500406" cy="640288"/>
          </a:xfrm>
        </p:grpSpPr>
        <p:sp>
          <p:nvSpPr>
            <p:cNvPr id="368" name="Google Shape;368;p5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9" name="Google Shape;369;p5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70" name="Google Shape;370;p5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71" name="Google Shape;371;p5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72" name="Google Shape;372;p52"/>
          <p:cNvSpPr/>
          <p:nvPr/>
        </p:nvSpPr>
        <p:spPr>
          <a:xfrm>
            <a:off x="889248" y="875496"/>
            <a:ext cx="449555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(六) 本例的Scene Graph</a:t>
            </a:r>
            <a:endParaRPr sz="2000" b="0" i="0" u="none" strike="noStrike" cap="none">
              <a:solidFill>
                <a:srgbClr val="0070C0"/>
              </a:solidFill>
              <a:latin typeface="Microsoft JhengHei"/>
              <a:ea typeface="Microsoft JhengHei"/>
              <a:cs typeface="Microsoft JhengHei"/>
              <a:sym typeface="Microsoft JhengHei"/>
            </a:endParaRPr>
          </a:p>
        </p:txBody>
      </p:sp>
      <p:grpSp>
        <p:nvGrpSpPr>
          <p:cNvPr id="373" name="Google Shape;373;p52"/>
          <p:cNvGrpSpPr/>
          <p:nvPr/>
        </p:nvGrpSpPr>
        <p:grpSpPr>
          <a:xfrm>
            <a:off x="549505" y="1433131"/>
            <a:ext cx="3473925" cy="3607976"/>
            <a:chOff x="549505" y="1433131"/>
            <a:chExt cx="3473925" cy="3607976"/>
          </a:xfrm>
        </p:grpSpPr>
        <p:sp>
          <p:nvSpPr>
            <p:cNvPr id="374" name="Google Shape;374;p52"/>
            <p:cNvSpPr/>
            <p:nvPr/>
          </p:nvSpPr>
          <p:spPr>
            <a:xfrm>
              <a:off x="1571497" y="1433131"/>
              <a:ext cx="1393253"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世界坐標系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75" name="Google Shape;375;p52"/>
            <p:cNvSpPr/>
            <p:nvPr/>
          </p:nvSpPr>
          <p:spPr>
            <a:xfrm>
              <a:off x="1571497" y="2361282"/>
              <a:ext cx="1393253"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模型坐標系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76" name="Google Shape;376;p52"/>
            <p:cNvSpPr/>
            <p:nvPr/>
          </p:nvSpPr>
          <p:spPr>
            <a:xfrm>
              <a:off x="1370774" y="1955665"/>
              <a:ext cx="1794107" cy="237969"/>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Microsoft JhengHei"/>
                  <a:ea typeface="Microsoft JhengHei"/>
                  <a:cs typeface="Microsoft JhengHei"/>
                  <a:sym typeface="Microsoft JhengHei"/>
                </a:rPr>
                <a:t>平移</a:t>
              </a:r>
              <a:r>
                <a:rPr lang="en-US" sz="1400" b="1" i="0" u="none" strike="noStrike" cap="none" dirty="0">
                  <a:solidFill>
                    <a:schemeClr val="lt1"/>
                  </a:solidFill>
                  <a:latin typeface="Microsoft JhengHei"/>
                  <a:ea typeface="Microsoft JhengHei"/>
                  <a:cs typeface="Microsoft JhengHei"/>
                  <a:sym typeface="Microsoft JhengHei"/>
                </a:rPr>
                <a:t>[-1.5, 0.0, -</a:t>
              </a:r>
              <a:r>
                <a:rPr lang="en-US" b="1" dirty="0">
                  <a:solidFill>
                    <a:schemeClr val="lt1"/>
                  </a:solidFill>
                  <a:latin typeface="Microsoft JhengHei"/>
                  <a:ea typeface="Microsoft JhengHei"/>
                  <a:cs typeface="Microsoft JhengHei"/>
                  <a:sym typeface="Microsoft JhengHei"/>
                </a:rPr>
                <a:t>7</a:t>
              </a:r>
              <a:r>
                <a:rPr lang="en-US" sz="1400" b="1" i="0" u="none" strike="noStrike" cap="none" dirty="0">
                  <a:solidFill>
                    <a:schemeClr val="lt1"/>
                  </a:solidFill>
                  <a:latin typeface="Microsoft JhengHei"/>
                  <a:ea typeface="Microsoft JhengHei"/>
                  <a:cs typeface="Microsoft JhengHei"/>
                  <a:sym typeface="Microsoft JhengHei"/>
                </a:rPr>
                <a:t>.0]</a:t>
              </a:r>
              <a:endParaRPr sz="1400" b="1" i="0" u="none" strike="noStrike" cap="none" dirty="0">
                <a:solidFill>
                  <a:schemeClr val="lt1"/>
                </a:solidFill>
                <a:latin typeface="Microsoft JhengHei"/>
                <a:ea typeface="Microsoft JhengHei"/>
                <a:cs typeface="Microsoft JhengHei"/>
                <a:sym typeface="Microsoft JhengHei"/>
              </a:endParaRPr>
            </a:p>
          </p:txBody>
        </p:sp>
        <p:sp>
          <p:nvSpPr>
            <p:cNvPr id="377" name="Google Shape;377;p52"/>
            <p:cNvSpPr/>
            <p:nvPr/>
          </p:nvSpPr>
          <p:spPr>
            <a:xfrm>
              <a:off x="2116683" y="2870687"/>
              <a:ext cx="1906747" cy="216160"/>
            </a:xfrm>
            <a:prstGeom prst="roundRect">
              <a:avLst>
                <a:gd name="adj" fmla="val 16667"/>
              </a:avLst>
            </a:prstGeom>
            <a:solidFill>
              <a:srgbClr val="FFFF00"/>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7030A0"/>
                  </a:solidFill>
                  <a:latin typeface="Microsoft JhengHei"/>
                  <a:ea typeface="Microsoft JhengHei"/>
                  <a:cs typeface="Microsoft JhengHei"/>
                  <a:sym typeface="Microsoft JhengHei"/>
                </a:rPr>
                <a:t>平移[3.0, 0.0, 0.0]</a:t>
              </a:r>
              <a:endParaRPr sz="1400" b="1" i="0" u="none" strike="noStrike" cap="none">
                <a:solidFill>
                  <a:srgbClr val="7030A0"/>
                </a:solidFill>
                <a:latin typeface="Microsoft JhengHei"/>
                <a:ea typeface="Microsoft JhengHei"/>
                <a:cs typeface="Microsoft JhengHei"/>
                <a:sym typeface="Microsoft JhengHei"/>
              </a:endParaRPr>
            </a:p>
          </p:txBody>
        </p:sp>
        <p:sp>
          <p:nvSpPr>
            <p:cNvPr id="378" name="Google Shape;378;p52"/>
            <p:cNvSpPr/>
            <p:nvPr/>
          </p:nvSpPr>
          <p:spPr>
            <a:xfrm>
              <a:off x="549505" y="3334495"/>
              <a:ext cx="1659559" cy="216160"/>
            </a:xfrm>
            <a:prstGeom prst="roundRect">
              <a:avLst>
                <a:gd name="adj" fmla="val 16667"/>
              </a:avLst>
            </a:prstGeom>
            <a:solidFill>
              <a:srgbClr val="9900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沿軸[0, 1, 0]旋轉</a:t>
              </a:r>
              <a:endParaRPr sz="1400" b="1" i="0" u="none" strike="noStrike" cap="none">
                <a:solidFill>
                  <a:schemeClr val="lt1"/>
                </a:solidFill>
                <a:latin typeface="Microsoft JhengHei"/>
                <a:ea typeface="Microsoft JhengHei"/>
                <a:cs typeface="Microsoft JhengHei"/>
                <a:sym typeface="Microsoft JhengHei"/>
              </a:endParaRPr>
            </a:p>
          </p:txBody>
        </p:sp>
        <p:sp>
          <p:nvSpPr>
            <p:cNvPr id="379" name="Google Shape;379;p52"/>
            <p:cNvSpPr/>
            <p:nvPr/>
          </p:nvSpPr>
          <p:spPr>
            <a:xfrm>
              <a:off x="2221934" y="3334495"/>
              <a:ext cx="1690768" cy="238871"/>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沿軸[1, 1, 1]旋轉</a:t>
              </a:r>
              <a:endParaRPr sz="1400" b="1" i="0" u="none" strike="noStrike" cap="none">
                <a:solidFill>
                  <a:schemeClr val="lt1"/>
                </a:solidFill>
                <a:latin typeface="Microsoft JhengHei"/>
                <a:ea typeface="Microsoft JhengHei"/>
                <a:cs typeface="Microsoft JhengHei"/>
                <a:sym typeface="Microsoft JhengHei"/>
              </a:endParaRPr>
            </a:p>
          </p:txBody>
        </p:sp>
        <p:sp>
          <p:nvSpPr>
            <p:cNvPr id="380" name="Google Shape;380;p52"/>
            <p:cNvSpPr/>
            <p:nvPr/>
          </p:nvSpPr>
          <p:spPr>
            <a:xfrm>
              <a:off x="549505" y="3730433"/>
              <a:ext cx="1659559"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四角錐在地坐標系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81" name="Google Shape;381;p52"/>
            <p:cNvSpPr/>
            <p:nvPr/>
          </p:nvSpPr>
          <p:spPr>
            <a:xfrm>
              <a:off x="2239294" y="3741330"/>
              <a:ext cx="1673408"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立方體在地坐標系</a:t>
              </a:r>
              <a:endParaRPr sz="1400" b="1" i="0" u="none" strike="noStrike" cap="none">
                <a:solidFill>
                  <a:schemeClr val="lt1"/>
                </a:solidFill>
                <a:latin typeface="Microsoft JhengHei"/>
                <a:ea typeface="Microsoft JhengHei"/>
                <a:cs typeface="Microsoft JhengHei"/>
                <a:sym typeface="Microsoft JhengHei"/>
              </a:endParaRPr>
            </a:p>
          </p:txBody>
        </p:sp>
        <p:pic>
          <p:nvPicPr>
            <p:cNvPr id="382" name="Google Shape;382;p52"/>
            <p:cNvPicPr preferRelativeResize="0"/>
            <p:nvPr/>
          </p:nvPicPr>
          <p:blipFill rotWithShape="1">
            <a:blip r:embed="rId3">
              <a:alphaModFix/>
            </a:blip>
            <a:srcRect/>
            <a:stretch/>
          </p:blipFill>
          <p:spPr>
            <a:xfrm>
              <a:off x="2755001" y="4253189"/>
              <a:ext cx="664831" cy="769364"/>
            </a:xfrm>
            <a:prstGeom prst="rect">
              <a:avLst/>
            </a:prstGeom>
            <a:noFill/>
            <a:ln w="19050" cap="flat" cmpd="sng">
              <a:solidFill>
                <a:schemeClr val="dk1"/>
              </a:solidFill>
              <a:prstDash val="solid"/>
              <a:round/>
              <a:headEnd type="none" w="sm" len="sm"/>
              <a:tailEnd type="none" w="sm" len="sm"/>
            </a:ln>
          </p:spPr>
        </p:pic>
        <p:pic>
          <p:nvPicPr>
            <p:cNvPr id="383" name="Google Shape;383;p52"/>
            <p:cNvPicPr preferRelativeResize="0"/>
            <p:nvPr/>
          </p:nvPicPr>
          <p:blipFill rotWithShape="1">
            <a:blip r:embed="rId4">
              <a:alphaModFix/>
            </a:blip>
            <a:srcRect/>
            <a:stretch/>
          </p:blipFill>
          <p:spPr>
            <a:xfrm>
              <a:off x="1034286" y="4253189"/>
              <a:ext cx="689996" cy="770035"/>
            </a:xfrm>
            <a:prstGeom prst="rect">
              <a:avLst/>
            </a:prstGeom>
            <a:noFill/>
            <a:ln w="19050" cap="flat" cmpd="sng">
              <a:solidFill>
                <a:schemeClr val="dk1"/>
              </a:solidFill>
              <a:prstDash val="solid"/>
              <a:round/>
              <a:headEnd type="none" w="sm" len="sm"/>
              <a:tailEnd type="none" w="sm" len="sm"/>
            </a:ln>
          </p:spPr>
        </p:pic>
        <p:cxnSp>
          <p:nvCxnSpPr>
            <p:cNvPr id="384" name="Google Shape;384;p52"/>
            <p:cNvCxnSpPr>
              <a:stCxn id="374" idx="2"/>
              <a:endCxn id="376" idx="0"/>
            </p:cNvCxnSpPr>
            <p:nvPr/>
          </p:nvCxnSpPr>
          <p:spPr>
            <a:xfrm flipH="1">
              <a:off x="2267823" y="1784473"/>
              <a:ext cx="300" cy="171300"/>
            </a:xfrm>
            <a:prstGeom prst="straightConnector1">
              <a:avLst/>
            </a:prstGeom>
            <a:noFill/>
            <a:ln w="19050" cap="flat" cmpd="sng">
              <a:solidFill>
                <a:srgbClr val="4A7DBA"/>
              </a:solidFill>
              <a:prstDash val="solid"/>
              <a:round/>
              <a:headEnd type="none" w="sm" len="sm"/>
              <a:tailEnd type="stealth" w="med" len="med"/>
            </a:ln>
          </p:spPr>
        </p:cxnSp>
        <p:cxnSp>
          <p:nvCxnSpPr>
            <p:cNvPr id="385" name="Google Shape;385;p52"/>
            <p:cNvCxnSpPr>
              <a:stCxn id="376" idx="2"/>
              <a:endCxn id="375" idx="0"/>
            </p:cNvCxnSpPr>
            <p:nvPr/>
          </p:nvCxnSpPr>
          <p:spPr>
            <a:xfrm>
              <a:off x="2267828" y="2193634"/>
              <a:ext cx="300" cy="167700"/>
            </a:xfrm>
            <a:prstGeom prst="straightConnector1">
              <a:avLst/>
            </a:prstGeom>
            <a:noFill/>
            <a:ln w="19050" cap="flat" cmpd="sng">
              <a:solidFill>
                <a:srgbClr val="4A7DBA"/>
              </a:solidFill>
              <a:prstDash val="solid"/>
              <a:round/>
              <a:headEnd type="none" w="sm" len="sm"/>
              <a:tailEnd type="stealth" w="med" len="med"/>
            </a:ln>
          </p:spPr>
        </p:cxnSp>
        <p:cxnSp>
          <p:nvCxnSpPr>
            <p:cNvPr id="386" name="Google Shape;386;p52"/>
            <p:cNvCxnSpPr>
              <a:stCxn id="375" idx="2"/>
              <a:endCxn id="377" idx="0"/>
            </p:cNvCxnSpPr>
            <p:nvPr/>
          </p:nvCxnSpPr>
          <p:spPr>
            <a:xfrm>
              <a:off x="2268123" y="2712624"/>
              <a:ext cx="801900" cy="158100"/>
            </a:xfrm>
            <a:prstGeom prst="straightConnector1">
              <a:avLst/>
            </a:prstGeom>
            <a:noFill/>
            <a:ln w="19050" cap="flat" cmpd="sng">
              <a:solidFill>
                <a:srgbClr val="4A7DBA"/>
              </a:solidFill>
              <a:prstDash val="solid"/>
              <a:round/>
              <a:headEnd type="none" w="sm" len="sm"/>
              <a:tailEnd type="stealth" w="med" len="med"/>
            </a:ln>
          </p:spPr>
        </p:cxnSp>
        <p:cxnSp>
          <p:nvCxnSpPr>
            <p:cNvPr id="387" name="Google Shape;387;p52"/>
            <p:cNvCxnSpPr>
              <a:stCxn id="375" idx="2"/>
              <a:endCxn id="378" idx="0"/>
            </p:cNvCxnSpPr>
            <p:nvPr/>
          </p:nvCxnSpPr>
          <p:spPr>
            <a:xfrm flipH="1">
              <a:off x="1379223" y="2712624"/>
              <a:ext cx="888900" cy="621900"/>
            </a:xfrm>
            <a:prstGeom prst="straightConnector1">
              <a:avLst/>
            </a:prstGeom>
            <a:noFill/>
            <a:ln w="19050" cap="flat" cmpd="sng">
              <a:solidFill>
                <a:srgbClr val="4A7DBA"/>
              </a:solidFill>
              <a:prstDash val="solid"/>
              <a:round/>
              <a:headEnd type="none" w="sm" len="sm"/>
              <a:tailEnd type="stealth" w="med" len="med"/>
            </a:ln>
          </p:spPr>
        </p:cxnSp>
        <p:cxnSp>
          <p:nvCxnSpPr>
            <p:cNvPr id="388" name="Google Shape;388;p52"/>
            <p:cNvCxnSpPr>
              <a:stCxn id="377" idx="2"/>
              <a:endCxn id="379" idx="0"/>
            </p:cNvCxnSpPr>
            <p:nvPr/>
          </p:nvCxnSpPr>
          <p:spPr>
            <a:xfrm flipH="1">
              <a:off x="3067357" y="3086847"/>
              <a:ext cx="2700" cy="247500"/>
            </a:xfrm>
            <a:prstGeom prst="straightConnector1">
              <a:avLst/>
            </a:prstGeom>
            <a:noFill/>
            <a:ln w="19050" cap="flat" cmpd="sng">
              <a:solidFill>
                <a:srgbClr val="4A7DBA"/>
              </a:solidFill>
              <a:prstDash val="solid"/>
              <a:round/>
              <a:headEnd type="none" w="sm" len="sm"/>
              <a:tailEnd type="stealth" w="med" len="med"/>
            </a:ln>
          </p:spPr>
        </p:cxnSp>
        <p:cxnSp>
          <p:nvCxnSpPr>
            <p:cNvPr id="389" name="Google Shape;389;p52"/>
            <p:cNvCxnSpPr>
              <a:stCxn id="379" idx="2"/>
              <a:endCxn id="381" idx="0"/>
            </p:cNvCxnSpPr>
            <p:nvPr/>
          </p:nvCxnSpPr>
          <p:spPr>
            <a:xfrm>
              <a:off x="3067318" y="3573366"/>
              <a:ext cx="8700" cy="168000"/>
            </a:xfrm>
            <a:prstGeom prst="straightConnector1">
              <a:avLst/>
            </a:prstGeom>
            <a:noFill/>
            <a:ln w="19050" cap="flat" cmpd="sng">
              <a:solidFill>
                <a:srgbClr val="4A7DBA"/>
              </a:solidFill>
              <a:prstDash val="solid"/>
              <a:round/>
              <a:headEnd type="none" w="sm" len="sm"/>
              <a:tailEnd type="stealth" w="med" len="med"/>
            </a:ln>
          </p:spPr>
        </p:cxnSp>
        <p:cxnSp>
          <p:nvCxnSpPr>
            <p:cNvPr id="390" name="Google Shape;390;p52"/>
            <p:cNvCxnSpPr>
              <a:stCxn id="381" idx="2"/>
              <a:endCxn id="382" idx="0"/>
            </p:cNvCxnSpPr>
            <p:nvPr/>
          </p:nvCxnSpPr>
          <p:spPr>
            <a:xfrm>
              <a:off x="3075998" y="4092672"/>
              <a:ext cx="11400" cy="160500"/>
            </a:xfrm>
            <a:prstGeom prst="straightConnector1">
              <a:avLst/>
            </a:prstGeom>
            <a:noFill/>
            <a:ln w="19050" cap="flat" cmpd="sng">
              <a:solidFill>
                <a:srgbClr val="4A7DBA"/>
              </a:solidFill>
              <a:prstDash val="solid"/>
              <a:round/>
              <a:headEnd type="none" w="sm" len="sm"/>
              <a:tailEnd type="stealth" w="med" len="med"/>
            </a:ln>
          </p:spPr>
        </p:cxnSp>
        <p:cxnSp>
          <p:nvCxnSpPr>
            <p:cNvPr id="391" name="Google Shape;391;p52"/>
            <p:cNvCxnSpPr>
              <a:stCxn id="378" idx="2"/>
              <a:endCxn id="380" idx="0"/>
            </p:cNvCxnSpPr>
            <p:nvPr/>
          </p:nvCxnSpPr>
          <p:spPr>
            <a:xfrm>
              <a:off x="1379285" y="3550655"/>
              <a:ext cx="0" cy="179700"/>
            </a:xfrm>
            <a:prstGeom prst="straightConnector1">
              <a:avLst/>
            </a:prstGeom>
            <a:noFill/>
            <a:ln w="19050" cap="flat" cmpd="sng">
              <a:solidFill>
                <a:srgbClr val="4A7DBA"/>
              </a:solidFill>
              <a:prstDash val="solid"/>
              <a:round/>
              <a:headEnd type="none" w="sm" len="sm"/>
              <a:tailEnd type="stealth" w="med" len="med"/>
            </a:ln>
          </p:spPr>
        </p:cxnSp>
        <p:cxnSp>
          <p:nvCxnSpPr>
            <p:cNvPr id="392" name="Google Shape;392;p52"/>
            <p:cNvCxnSpPr>
              <a:stCxn id="380" idx="2"/>
              <a:endCxn id="383" idx="0"/>
            </p:cNvCxnSpPr>
            <p:nvPr/>
          </p:nvCxnSpPr>
          <p:spPr>
            <a:xfrm>
              <a:off x="1379285" y="4081775"/>
              <a:ext cx="0" cy="171300"/>
            </a:xfrm>
            <a:prstGeom prst="straightConnector1">
              <a:avLst/>
            </a:prstGeom>
            <a:noFill/>
            <a:ln w="19050" cap="flat" cmpd="sng">
              <a:solidFill>
                <a:srgbClr val="4A7DBA"/>
              </a:solidFill>
              <a:prstDash val="solid"/>
              <a:round/>
              <a:headEnd type="none" w="sm" len="sm"/>
              <a:tailEnd type="stealth" w="med" len="med"/>
            </a:ln>
          </p:spPr>
        </p:cxnSp>
        <p:sp>
          <p:nvSpPr>
            <p:cNvPr id="393" name="Google Shape;393;p52"/>
            <p:cNvSpPr/>
            <p:nvPr/>
          </p:nvSpPr>
          <p:spPr>
            <a:xfrm>
              <a:off x="549505" y="3163836"/>
              <a:ext cx="1659559" cy="1877271"/>
            </a:xfrm>
            <a:prstGeom prst="roundRect">
              <a:avLst>
                <a:gd name="adj" fmla="val 16667"/>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4" name="Google Shape;394;p52"/>
            <p:cNvSpPr/>
            <p:nvPr/>
          </p:nvSpPr>
          <p:spPr>
            <a:xfrm>
              <a:off x="2216456" y="3154036"/>
              <a:ext cx="1696245" cy="1877271"/>
            </a:xfrm>
            <a:prstGeom prst="roundRect">
              <a:avLst>
                <a:gd name="adj" fmla="val 16667"/>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grpSp>
        <p:nvGrpSpPr>
          <p:cNvPr id="395" name="Google Shape;395;p52"/>
          <p:cNvGrpSpPr/>
          <p:nvPr/>
        </p:nvGrpSpPr>
        <p:grpSpPr>
          <a:xfrm>
            <a:off x="4321110" y="971279"/>
            <a:ext cx="3760180" cy="4165397"/>
            <a:chOff x="4329336" y="988840"/>
            <a:chExt cx="3760180" cy="4165397"/>
          </a:xfrm>
        </p:grpSpPr>
        <p:pic>
          <p:nvPicPr>
            <p:cNvPr id="396" name="Google Shape;396;p52"/>
            <p:cNvPicPr preferRelativeResize="0"/>
            <p:nvPr/>
          </p:nvPicPr>
          <p:blipFill rotWithShape="1">
            <a:blip r:embed="rId5">
              <a:alphaModFix/>
            </a:blip>
            <a:srcRect/>
            <a:stretch/>
          </p:blipFill>
          <p:spPr>
            <a:xfrm>
              <a:off x="4330856" y="988840"/>
              <a:ext cx="3758660" cy="4165397"/>
            </a:xfrm>
            <a:prstGeom prst="rect">
              <a:avLst/>
            </a:prstGeom>
            <a:noFill/>
            <a:ln w="19050" cap="flat" cmpd="sng">
              <a:solidFill>
                <a:schemeClr val="dk1"/>
              </a:solidFill>
              <a:prstDash val="solid"/>
              <a:round/>
              <a:headEnd type="none" w="sm" len="sm"/>
              <a:tailEnd type="none" w="sm" len="sm"/>
            </a:ln>
          </p:spPr>
        </p:pic>
        <p:sp>
          <p:nvSpPr>
            <p:cNvPr id="397" name="Google Shape;397;p52"/>
            <p:cNvSpPr/>
            <p:nvPr/>
          </p:nvSpPr>
          <p:spPr>
            <a:xfrm>
              <a:off x="4403548" y="1986859"/>
              <a:ext cx="2647181" cy="332227"/>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 name="Google Shape;398;p52"/>
            <p:cNvSpPr/>
            <p:nvPr/>
          </p:nvSpPr>
          <p:spPr>
            <a:xfrm>
              <a:off x="4329337" y="2379552"/>
              <a:ext cx="3493740" cy="1207209"/>
            </a:xfrm>
            <a:prstGeom prst="roundRect">
              <a:avLst>
                <a:gd name="adj" fmla="val 16667"/>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52"/>
            <p:cNvSpPr/>
            <p:nvPr/>
          </p:nvSpPr>
          <p:spPr>
            <a:xfrm>
              <a:off x="4389917" y="2682580"/>
              <a:ext cx="3066673" cy="332227"/>
            </a:xfrm>
            <a:prstGeom prst="roundRect">
              <a:avLst>
                <a:gd name="adj" fmla="val 16667"/>
              </a:avLst>
            </a:prstGeom>
            <a:noFill/>
            <a:ln w="19050" cap="flat" cmpd="sng">
              <a:solidFill>
                <a:srgbClr val="9900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p52"/>
            <p:cNvSpPr/>
            <p:nvPr/>
          </p:nvSpPr>
          <p:spPr>
            <a:xfrm>
              <a:off x="4389917" y="3693600"/>
              <a:ext cx="2600236" cy="196189"/>
            </a:xfrm>
            <a:prstGeom prst="roundRect">
              <a:avLst>
                <a:gd name="adj" fmla="val 16667"/>
              </a:avLst>
            </a:prstGeom>
            <a:noFill/>
            <a:ln w="190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1" name="Google Shape;401;p52"/>
            <p:cNvSpPr/>
            <p:nvPr/>
          </p:nvSpPr>
          <p:spPr>
            <a:xfrm>
              <a:off x="4329336" y="4061894"/>
              <a:ext cx="3316553" cy="1028549"/>
            </a:xfrm>
            <a:prstGeom prst="roundRect">
              <a:avLst>
                <a:gd name="adj" fmla="val 16667"/>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52"/>
            <p:cNvSpPr/>
            <p:nvPr/>
          </p:nvSpPr>
          <p:spPr>
            <a:xfrm>
              <a:off x="4379315" y="4289969"/>
              <a:ext cx="2921288" cy="196189"/>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03" name="Google Shape;403;p52"/>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MA" val="2.1"/>
</p:tagLst>
</file>

<file path=ppt/tags/tag2.xml><?xml version="1.0" encoding="utf-8"?>
<p:tagLst xmlns:a="http://schemas.openxmlformats.org/drawingml/2006/main" xmlns:r="http://schemas.openxmlformats.org/officeDocument/2006/relationships" xmlns:p="http://schemas.openxmlformats.org/presentationml/2006/main">
  <p:tag name="AMA" val="2.1"/>
</p:tagLst>
</file>

<file path=ppt/tags/tag3.xml><?xml version="1.0" encoding="utf-8"?>
<p:tagLst xmlns:a="http://schemas.openxmlformats.org/drawingml/2006/main" xmlns:r="http://schemas.openxmlformats.org/officeDocument/2006/relationships" xmlns:p="http://schemas.openxmlformats.org/presentationml/2006/main">
  <p:tag name="AMA" val="2.1"/>
</p:tagLst>
</file>

<file path=ppt/tags/tag4.xml><?xml version="1.0" encoding="utf-8"?>
<p:tagLst xmlns:a="http://schemas.openxmlformats.org/drawingml/2006/main" xmlns:r="http://schemas.openxmlformats.org/officeDocument/2006/relationships" xmlns:p="http://schemas.openxmlformats.org/presentationml/2006/main">
  <p:tag name="AMA" val="2.1"/>
</p:tagLst>
</file>

<file path=ppt/tags/tag5.xml><?xml version="1.0" encoding="utf-8"?>
<p:tagLst xmlns:a="http://schemas.openxmlformats.org/drawingml/2006/main" xmlns:r="http://schemas.openxmlformats.org/officeDocument/2006/relationships" xmlns:p="http://schemas.openxmlformats.org/presentationml/2006/main">
  <p:tag name="AMA" val="2.1"/>
</p:tagLst>
</file>

<file path=ppt/tags/tag6.xml><?xml version="1.0" encoding="utf-8"?>
<p:tagLst xmlns:a="http://schemas.openxmlformats.org/drawingml/2006/main" xmlns:r="http://schemas.openxmlformats.org/officeDocument/2006/relationships" xmlns:p="http://schemas.openxmlformats.org/presentationml/2006/main">
  <p:tag name="AMA" val="2.1"/>
</p:tagLst>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3323</Words>
  <Application>Microsoft Macintosh PowerPoint</Application>
  <PresentationFormat>如螢幕大小 (16:9)</PresentationFormat>
  <Paragraphs>651</Paragraphs>
  <Slides>59</Slides>
  <Notes>59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59</vt:i4>
      </vt:variant>
    </vt:vector>
  </HeadingPairs>
  <TitlesOfParts>
    <vt:vector size="67" baseType="lpstr">
      <vt:lpstr>Microsoft JhengHei</vt:lpstr>
      <vt:lpstr>Microsoft JhengHei</vt:lpstr>
      <vt:lpstr>Noto Sans Symbols</vt:lpstr>
      <vt:lpstr>Arial</vt:lpstr>
      <vt:lpstr>Calibri</vt:lpstr>
      <vt:lpstr>Cambria Math</vt:lpstr>
      <vt:lpstr>Times New Roman</vt:lpstr>
      <vt:lpstr>Office 佈景主題</vt:lpstr>
      <vt:lpstr>WebGL  Lesson 5</vt:lpstr>
      <vt:lpstr>Outline</vt:lpstr>
      <vt:lpstr>壹、Modeling</vt:lpstr>
      <vt:lpstr>一、Scene Graph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貳、繪製3D物體</vt:lpstr>
      <vt:lpstr>零、overview</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二、繪製四角錐</vt:lpstr>
      <vt:lpstr>二、繪製四角錐</vt:lpstr>
      <vt:lpstr>三、繪製球體</vt:lpstr>
      <vt:lpstr>三、繪製球體</vt:lpstr>
      <vt:lpstr>三、繪製球體</vt:lpstr>
      <vt:lpstr>三、繪製球體</vt:lpstr>
      <vt:lpstr>三、繪製球體</vt:lpstr>
      <vt:lpstr>三、繪製球體</vt:lpstr>
      <vt:lpstr>三、繪製球體</vt:lpstr>
      <vt:lpstr>三、繪製球體</vt:lpstr>
      <vt:lpstr>三、繪製球體</vt:lpstr>
      <vt:lpstr>參、游標事件</vt:lpstr>
      <vt:lpstr>一、簡介游標事件</vt:lpstr>
      <vt:lpstr>二、游標事件應用</vt:lpstr>
      <vt:lpstr>二、游標事件應用</vt:lpstr>
      <vt:lpstr>二、游標事件應用</vt:lpstr>
      <vt:lpstr>PowerPoint 簡報</vt:lpstr>
      <vt:lpstr>Lesson 5結束</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  Lesson 5</dc:title>
  <dc:creator>X</dc:creator>
  <cp:lastModifiedBy>a0928063208@gmail.com</cp:lastModifiedBy>
  <cp:revision>41</cp:revision>
  <dcterms:created xsi:type="dcterms:W3CDTF">2020-06-27T07:16:06Z</dcterms:created>
  <dcterms:modified xsi:type="dcterms:W3CDTF">2020-10-19T11:55:19Z</dcterms:modified>
</cp:coreProperties>
</file>